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29"/>
  </p:notesMasterIdLst>
  <p:handoutMasterIdLst>
    <p:handoutMasterId r:id="rId30"/>
  </p:handoutMasterIdLst>
  <p:sldIdLst>
    <p:sldId id="256" r:id="rId2"/>
    <p:sldId id="458" r:id="rId3"/>
    <p:sldId id="459" r:id="rId4"/>
    <p:sldId id="450" r:id="rId5"/>
    <p:sldId id="451" r:id="rId6"/>
    <p:sldId id="452" r:id="rId7"/>
    <p:sldId id="455" r:id="rId8"/>
    <p:sldId id="454" r:id="rId9"/>
    <p:sldId id="456" r:id="rId10"/>
    <p:sldId id="401" r:id="rId11"/>
    <p:sldId id="374" r:id="rId12"/>
    <p:sldId id="425" r:id="rId13"/>
    <p:sldId id="460" r:id="rId14"/>
    <p:sldId id="416" r:id="rId15"/>
    <p:sldId id="308" r:id="rId16"/>
    <p:sldId id="363" r:id="rId17"/>
    <p:sldId id="365" r:id="rId18"/>
    <p:sldId id="370" r:id="rId19"/>
    <p:sldId id="296" r:id="rId20"/>
    <p:sldId id="366" r:id="rId21"/>
    <p:sldId id="419" r:id="rId22"/>
    <p:sldId id="461" r:id="rId23"/>
    <p:sldId id="462" r:id="rId24"/>
    <p:sldId id="463" r:id="rId25"/>
    <p:sldId id="464" r:id="rId26"/>
    <p:sldId id="465" r:id="rId27"/>
    <p:sldId id="277" r:id="rId28"/>
  </p:sldIdLst>
  <p:sldSz cx="12192000" cy="6858000"/>
  <p:notesSz cx="6669088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krbec Vesna" initials="ŠV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13F"/>
    <a:srgbClr val="FF6600"/>
    <a:srgbClr val="826B54"/>
    <a:srgbClr val="AE9780"/>
    <a:srgbClr val="C9BAAB"/>
    <a:srgbClr val="FF9966"/>
    <a:srgbClr val="BCA996"/>
    <a:srgbClr val="FFFFFF"/>
    <a:srgbClr val="91775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497D2-1368-4BE2-91A7-3BCB180783E6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D30CE3-7B0E-47AD-8162-2C3CCAF41398}">
      <dgm:prSet phldrT="[Text]" phldr="1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48E3EA0-0BBE-4297-AE73-15800F1C334A}" type="parTrans" cxnId="{E07538CB-9981-4B43-B699-D62BCBE0A8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D7A235-18E4-42F2-8587-C2789F23430F}" type="sibTrans" cxnId="{E07538CB-9981-4B43-B699-D62BCBE0A8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B740AE-E06A-4494-9728-92798B7DAB5C}">
      <dgm:prSet phldrT="[Text]" custT="1"/>
      <dgm:spPr/>
      <dgm:t>
        <a:bodyPr/>
        <a:lstStyle/>
        <a:p>
          <a:endParaRPr lang="sl-SI" sz="1900" b="1" dirty="0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r>
            <a:rPr lang="sl-SI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Preiskovanje</a:t>
          </a:r>
        </a:p>
        <a:p>
          <a:r>
            <a:rPr lang="sl-SI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navidezno </a:t>
          </a:r>
        </a:p>
        <a:p>
          <a:r>
            <a:rPr lang="sl-SI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zdravih ljudi</a:t>
          </a:r>
          <a:endParaRPr lang="en-US" sz="20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5C0A058-B21D-4C32-9080-7AD2F28BDD67}" type="parTrans" cxnId="{17614BF7-5DFF-41E8-AAFE-E54535E058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C2E9EF-5E17-4B50-AB15-18F1CBC5C9EB}" type="sibTrans" cxnId="{17614BF7-5DFF-41E8-AAFE-E54535E058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FB1D20-58D3-4DD1-A437-286616156267}">
      <dgm:prSet phldrT="[Text]" phldr="1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178E718-D032-4D6F-894D-7775DC40D80B}" type="parTrans" cxnId="{3E680946-9B38-4CE9-8953-F0A68C97BE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8324FC-4F60-4603-B711-9D7FD3DC0D86}" type="sibTrans" cxnId="{3E680946-9B38-4CE9-8953-F0A68C97BE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F01D46-9B07-4B15-8D57-4006F96F2595}">
      <dgm:prSet phldrT="[Text]" custT="1"/>
      <dgm:spPr/>
      <dgm:t>
        <a:bodyPr/>
        <a:lstStyle/>
        <a:p>
          <a:endParaRPr lang="sl-SI" sz="1900" b="1" dirty="0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r>
            <a:rPr lang="sl-SI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Z enostavno</a:t>
          </a:r>
        </a:p>
        <a:p>
          <a:r>
            <a:rPr lang="sl-SI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metodo </a:t>
          </a:r>
          <a:endParaRPr lang="en-US" sz="2000" b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C60389A-4675-489B-9A47-A874CA6F9CCC}" type="parTrans" cxnId="{E724CFFD-B69D-4F83-A070-3379A78792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65C0B7-571F-4E6C-9AD2-25F6656969CB}" type="sibTrans" cxnId="{E724CFFD-B69D-4F83-A070-3379A78792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7F2DA5-F3AC-4205-AE42-BF72052F48C8}">
      <dgm:prSet phldrT="[Text]" phldr="1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15DD46D-18FE-4E35-8B19-B1632F99E0A7}" type="parTrans" cxnId="{A7672607-C364-4528-B6D7-E6A091250B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910A1C-32FC-4636-A348-C2B1A2F79569}" type="sibTrans" cxnId="{A7672607-C364-4528-B6D7-E6A091250B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14DB3F-8AE2-4765-82D7-0832BA0CC287}">
      <dgm:prSet phldrT="[Text]" custT="1"/>
      <dgm:spPr/>
      <dgm:t>
        <a:bodyPr/>
        <a:lstStyle/>
        <a:p>
          <a:endParaRPr lang="sl-SI" sz="1900" b="1" dirty="0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r>
            <a:rPr lang="sl-SI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Iščemo neko</a:t>
          </a:r>
        </a:p>
        <a:p>
          <a:r>
            <a:rPr lang="sl-SI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bolezen v predstopnji ali na </a:t>
          </a:r>
        </a:p>
        <a:p>
          <a:r>
            <a:rPr lang="sl-SI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začetni </a:t>
          </a:r>
        </a:p>
        <a:p>
          <a:r>
            <a:rPr lang="sl-SI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stopnji</a:t>
          </a:r>
        </a:p>
        <a:p>
          <a:endParaRPr lang="en-US" sz="1900" dirty="0">
            <a:solidFill>
              <a:schemeClr val="tx1"/>
            </a:solidFill>
          </a:endParaRPr>
        </a:p>
      </dgm:t>
    </dgm:pt>
    <dgm:pt modelId="{B293D180-1258-43A5-996B-3619E210A8E0}" type="parTrans" cxnId="{0CFC9D45-7F97-4E62-9814-47B19D8A2B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648BA0-C57B-453C-8B02-A5F490DA65DA}" type="sibTrans" cxnId="{0CFC9D45-7F97-4E62-9814-47B19D8A2B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08C2C2-3ADE-44DF-9036-CD4F4ED2D2F3}" type="pres">
      <dgm:prSet presAssocID="{3A2497D2-1368-4BE2-91A7-3BCB180783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F2E85-5A6D-4CE0-84EA-61AA593AE5FB}" type="pres">
      <dgm:prSet presAssocID="{92D30CE3-7B0E-47AD-8162-2C3CCAF41398}" presName="compositeNode" presStyleCnt="0">
        <dgm:presLayoutVars>
          <dgm:bulletEnabled val="1"/>
        </dgm:presLayoutVars>
      </dgm:prSet>
      <dgm:spPr/>
    </dgm:pt>
    <dgm:pt modelId="{6B51AE49-0987-44C5-A7B8-0D2477F21D70}" type="pres">
      <dgm:prSet presAssocID="{92D30CE3-7B0E-47AD-8162-2C3CCAF41398}" presName="bgRect" presStyleLbl="node1" presStyleIdx="0" presStyleCnt="3"/>
      <dgm:spPr/>
      <dgm:t>
        <a:bodyPr/>
        <a:lstStyle/>
        <a:p>
          <a:endParaRPr lang="en-US"/>
        </a:p>
      </dgm:t>
    </dgm:pt>
    <dgm:pt modelId="{84DAF03F-3406-45FC-9DED-B1D90A96836D}" type="pres">
      <dgm:prSet presAssocID="{92D30CE3-7B0E-47AD-8162-2C3CCAF4139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9794A-F365-4C82-8178-B559C064E324}" type="pres">
      <dgm:prSet presAssocID="{92D30CE3-7B0E-47AD-8162-2C3CCAF4139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E353E-3424-4B2C-8825-2D44C43A34BB}" type="pres">
      <dgm:prSet presAssocID="{1AD7A235-18E4-42F2-8587-C2789F23430F}" presName="hSp" presStyleCnt="0"/>
      <dgm:spPr/>
    </dgm:pt>
    <dgm:pt modelId="{84ED68A8-5576-4DD9-A4BA-D7AB61C9EAD3}" type="pres">
      <dgm:prSet presAssocID="{1AD7A235-18E4-42F2-8587-C2789F23430F}" presName="vProcSp" presStyleCnt="0"/>
      <dgm:spPr/>
    </dgm:pt>
    <dgm:pt modelId="{1CBA7493-A2E5-4819-8424-E7378C064884}" type="pres">
      <dgm:prSet presAssocID="{1AD7A235-18E4-42F2-8587-C2789F23430F}" presName="vSp1" presStyleCnt="0"/>
      <dgm:spPr/>
    </dgm:pt>
    <dgm:pt modelId="{B5766F07-1ACF-475A-951D-35ACAD2AE929}" type="pres">
      <dgm:prSet presAssocID="{1AD7A235-18E4-42F2-8587-C2789F23430F}" presName="simulatedConn" presStyleLbl="solidFgAcc1" presStyleIdx="0" presStyleCnt="2"/>
      <dgm:spPr/>
    </dgm:pt>
    <dgm:pt modelId="{7DAD9939-9DD5-49BD-8D51-2FD1CB363884}" type="pres">
      <dgm:prSet presAssocID="{1AD7A235-18E4-42F2-8587-C2789F23430F}" presName="vSp2" presStyleCnt="0"/>
      <dgm:spPr/>
    </dgm:pt>
    <dgm:pt modelId="{AEFF42F2-7873-4BDF-90B7-06B66720EC3C}" type="pres">
      <dgm:prSet presAssocID="{1AD7A235-18E4-42F2-8587-C2789F23430F}" presName="sibTrans" presStyleCnt="0"/>
      <dgm:spPr/>
    </dgm:pt>
    <dgm:pt modelId="{937D2818-BF88-4E0A-9900-DE4070F95197}" type="pres">
      <dgm:prSet presAssocID="{61FB1D20-58D3-4DD1-A437-286616156267}" presName="compositeNode" presStyleCnt="0">
        <dgm:presLayoutVars>
          <dgm:bulletEnabled val="1"/>
        </dgm:presLayoutVars>
      </dgm:prSet>
      <dgm:spPr/>
    </dgm:pt>
    <dgm:pt modelId="{EEEDF2DF-CE60-4897-8316-DA287FAF1CBB}" type="pres">
      <dgm:prSet presAssocID="{61FB1D20-58D3-4DD1-A437-286616156267}" presName="bgRect" presStyleLbl="node1" presStyleIdx="1" presStyleCnt="3" custLinFactNeighborX="-3058" custLinFactNeighborY="-488"/>
      <dgm:spPr/>
      <dgm:t>
        <a:bodyPr/>
        <a:lstStyle/>
        <a:p>
          <a:endParaRPr lang="en-US"/>
        </a:p>
      </dgm:t>
    </dgm:pt>
    <dgm:pt modelId="{62FDF6F3-C279-4449-9A76-539105CD2703}" type="pres">
      <dgm:prSet presAssocID="{61FB1D20-58D3-4DD1-A437-28661615626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268DE-B388-4491-8561-1D8B4DCF6726}" type="pres">
      <dgm:prSet presAssocID="{61FB1D20-58D3-4DD1-A437-28661615626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40FA8-9E90-46CD-841A-5471A9C13F18}" type="pres">
      <dgm:prSet presAssocID="{938324FC-4F60-4603-B711-9D7FD3DC0D86}" presName="hSp" presStyleCnt="0"/>
      <dgm:spPr/>
    </dgm:pt>
    <dgm:pt modelId="{A4AFFFF9-3C90-4044-8AFD-E438F4730AC4}" type="pres">
      <dgm:prSet presAssocID="{938324FC-4F60-4603-B711-9D7FD3DC0D86}" presName="vProcSp" presStyleCnt="0"/>
      <dgm:spPr/>
    </dgm:pt>
    <dgm:pt modelId="{42964147-DE8B-4B4E-B964-EDBD8A4D85DA}" type="pres">
      <dgm:prSet presAssocID="{938324FC-4F60-4603-B711-9D7FD3DC0D86}" presName="vSp1" presStyleCnt="0"/>
      <dgm:spPr/>
    </dgm:pt>
    <dgm:pt modelId="{AC649AEA-B24B-4FFA-8F95-FDF41272C5C7}" type="pres">
      <dgm:prSet presAssocID="{938324FC-4F60-4603-B711-9D7FD3DC0D86}" presName="simulatedConn" presStyleLbl="solidFgAcc1" presStyleIdx="1" presStyleCnt="2"/>
      <dgm:spPr/>
    </dgm:pt>
    <dgm:pt modelId="{DAFDD2E2-80C6-433F-AFA1-F3FA0F6217CB}" type="pres">
      <dgm:prSet presAssocID="{938324FC-4F60-4603-B711-9D7FD3DC0D86}" presName="vSp2" presStyleCnt="0"/>
      <dgm:spPr/>
    </dgm:pt>
    <dgm:pt modelId="{588D88BB-452E-4F58-B833-1CF970EBE298}" type="pres">
      <dgm:prSet presAssocID="{938324FC-4F60-4603-B711-9D7FD3DC0D86}" presName="sibTrans" presStyleCnt="0"/>
      <dgm:spPr/>
    </dgm:pt>
    <dgm:pt modelId="{A0DEFF39-772C-432F-A9A5-1E06858FDA75}" type="pres">
      <dgm:prSet presAssocID="{077F2DA5-F3AC-4205-AE42-BF72052F48C8}" presName="compositeNode" presStyleCnt="0">
        <dgm:presLayoutVars>
          <dgm:bulletEnabled val="1"/>
        </dgm:presLayoutVars>
      </dgm:prSet>
      <dgm:spPr/>
    </dgm:pt>
    <dgm:pt modelId="{5BF65E0E-0C92-4014-B9BA-16D9D8CCA03E}" type="pres">
      <dgm:prSet presAssocID="{077F2DA5-F3AC-4205-AE42-BF72052F48C8}" presName="bgRect" presStyleLbl="node1" presStyleIdx="2" presStyleCnt="3" custLinFactNeighborX="-6933"/>
      <dgm:spPr/>
      <dgm:t>
        <a:bodyPr/>
        <a:lstStyle/>
        <a:p>
          <a:endParaRPr lang="en-US"/>
        </a:p>
      </dgm:t>
    </dgm:pt>
    <dgm:pt modelId="{BFD1AAEC-5397-4ECB-9FCE-6EB8872D3F3B}" type="pres">
      <dgm:prSet presAssocID="{077F2DA5-F3AC-4205-AE42-BF72052F48C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B801A-D48A-4770-9AE2-8461DE0906F6}" type="pres">
      <dgm:prSet presAssocID="{077F2DA5-F3AC-4205-AE42-BF72052F48C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24CFFD-B69D-4F83-A070-3379A7879257}" srcId="{61FB1D20-58D3-4DD1-A437-286616156267}" destId="{A3F01D46-9B07-4B15-8D57-4006F96F2595}" srcOrd="0" destOrd="0" parTransId="{1C60389A-4675-489B-9A47-A874CA6F9CCC}" sibTransId="{F665C0B7-571F-4E6C-9AD2-25F6656969CB}"/>
    <dgm:cxn modelId="{B9380765-5E6C-46AD-AE14-F0B6B0F0D852}" type="presOf" srcId="{A3F01D46-9B07-4B15-8D57-4006F96F2595}" destId="{F82268DE-B388-4491-8561-1D8B4DCF6726}" srcOrd="0" destOrd="0" presId="urn:microsoft.com/office/officeart/2005/8/layout/hProcess7"/>
    <dgm:cxn modelId="{0D121FDC-2552-45F6-98BF-00713451B073}" type="presOf" srcId="{077F2DA5-F3AC-4205-AE42-BF72052F48C8}" destId="{5BF65E0E-0C92-4014-B9BA-16D9D8CCA03E}" srcOrd="0" destOrd="0" presId="urn:microsoft.com/office/officeart/2005/8/layout/hProcess7"/>
    <dgm:cxn modelId="{D2697F6A-231A-46F6-9D2D-30639E6FE3AE}" type="presOf" srcId="{077F2DA5-F3AC-4205-AE42-BF72052F48C8}" destId="{BFD1AAEC-5397-4ECB-9FCE-6EB8872D3F3B}" srcOrd="1" destOrd="0" presId="urn:microsoft.com/office/officeart/2005/8/layout/hProcess7"/>
    <dgm:cxn modelId="{B2C715D1-A6F3-422A-8F9D-164E8A29C35B}" type="presOf" srcId="{61FB1D20-58D3-4DD1-A437-286616156267}" destId="{62FDF6F3-C279-4449-9A76-539105CD2703}" srcOrd="1" destOrd="0" presId="urn:microsoft.com/office/officeart/2005/8/layout/hProcess7"/>
    <dgm:cxn modelId="{3E680946-9B38-4CE9-8953-F0A68C97BE19}" srcId="{3A2497D2-1368-4BE2-91A7-3BCB180783E6}" destId="{61FB1D20-58D3-4DD1-A437-286616156267}" srcOrd="1" destOrd="0" parTransId="{5178E718-D032-4D6F-894D-7775DC40D80B}" sibTransId="{938324FC-4F60-4603-B711-9D7FD3DC0D86}"/>
    <dgm:cxn modelId="{0CFC9D45-7F97-4E62-9814-47B19D8A2B70}" srcId="{077F2DA5-F3AC-4205-AE42-BF72052F48C8}" destId="{7814DB3F-8AE2-4765-82D7-0832BA0CC287}" srcOrd="0" destOrd="0" parTransId="{B293D180-1258-43A5-996B-3619E210A8E0}" sibTransId="{F3648BA0-C57B-453C-8B02-A5F490DA65DA}"/>
    <dgm:cxn modelId="{1B535CA6-477B-4491-A759-0017B732365E}" type="presOf" srcId="{3A2497D2-1368-4BE2-91A7-3BCB180783E6}" destId="{8308C2C2-3ADE-44DF-9036-CD4F4ED2D2F3}" srcOrd="0" destOrd="0" presId="urn:microsoft.com/office/officeart/2005/8/layout/hProcess7"/>
    <dgm:cxn modelId="{D89828FB-9186-45B9-A93F-CCC0A0E1E9EC}" type="presOf" srcId="{7814DB3F-8AE2-4765-82D7-0832BA0CC287}" destId="{EDBB801A-D48A-4770-9AE2-8461DE0906F6}" srcOrd="0" destOrd="0" presId="urn:microsoft.com/office/officeart/2005/8/layout/hProcess7"/>
    <dgm:cxn modelId="{E07538CB-9981-4B43-B699-D62BCBE0A86A}" srcId="{3A2497D2-1368-4BE2-91A7-3BCB180783E6}" destId="{92D30CE3-7B0E-47AD-8162-2C3CCAF41398}" srcOrd="0" destOrd="0" parTransId="{548E3EA0-0BBE-4297-AE73-15800F1C334A}" sibTransId="{1AD7A235-18E4-42F2-8587-C2789F23430F}"/>
    <dgm:cxn modelId="{B4EBF4D3-5963-40D7-B91D-0A2B8EF0CC3F}" type="presOf" srcId="{61FB1D20-58D3-4DD1-A437-286616156267}" destId="{EEEDF2DF-CE60-4897-8316-DA287FAF1CBB}" srcOrd="0" destOrd="0" presId="urn:microsoft.com/office/officeart/2005/8/layout/hProcess7"/>
    <dgm:cxn modelId="{17614BF7-5DFF-41E8-AAFE-E54535E05808}" srcId="{92D30CE3-7B0E-47AD-8162-2C3CCAF41398}" destId="{63B740AE-E06A-4494-9728-92798B7DAB5C}" srcOrd="0" destOrd="0" parTransId="{C5C0A058-B21D-4C32-9080-7AD2F28BDD67}" sibTransId="{65C2E9EF-5E17-4B50-AB15-18F1CBC5C9EB}"/>
    <dgm:cxn modelId="{555D5BA5-1D5C-48FC-82E0-92E18189620E}" type="presOf" srcId="{92D30CE3-7B0E-47AD-8162-2C3CCAF41398}" destId="{6B51AE49-0987-44C5-A7B8-0D2477F21D70}" srcOrd="0" destOrd="0" presId="urn:microsoft.com/office/officeart/2005/8/layout/hProcess7"/>
    <dgm:cxn modelId="{BFCBDD1C-66E2-459F-9EF9-48D8570BF750}" type="presOf" srcId="{63B740AE-E06A-4494-9728-92798B7DAB5C}" destId="{FBC9794A-F365-4C82-8178-B559C064E324}" srcOrd="0" destOrd="0" presId="urn:microsoft.com/office/officeart/2005/8/layout/hProcess7"/>
    <dgm:cxn modelId="{F2E02824-1E64-46AD-B94D-4ECAAB922F5F}" type="presOf" srcId="{92D30CE3-7B0E-47AD-8162-2C3CCAF41398}" destId="{84DAF03F-3406-45FC-9DED-B1D90A96836D}" srcOrd="1" destOrd="0" presId="urn:microsoft.com/office/officeart/2005/8/layout/hProcess7"/>
    <dgm:cxn modelId="{A7672607-C364-4528-B6D7-E6A091250BAC}" srcId="{3A2497D2-1368-4BE2-91A7-3BCB180783E6}" destId="{077F2DA5-F3AC-4205-AE42-BF72052F48C8}" srcOrd="2" destOrd="0" parTransId="{315DD46D-18FE-4E35-8B19-B1632F99E0A7}" sibTransId="{87910A1C-32FC-4636-A348-C2B1A2F79569}"/>
    <dgm:cxn modelId="{6861ACA4-AB51-4462-8092-665D1413ED6D}" type="presParOf" srcId="{8308C2C2-3ADE-44DF-9036-CD4F4ED2D2F3}" destId="{339F2E85-5A6D-4CE0-84EA-61AA593AE5FB}" srcOrd="0" destOrd="0" presId="urn:microsoft.com/office/officeart/2005/8/layout/hProcess7"/>
    <dgm:cxn modelId="{1DC8AF98-3B88-4D5C-8C90-F1C6145CC199}" type="presParOf" srcId="{339F2E85-5A6D-4CE0-84EA-61AA593AE5FB}" destId="{6B51AE49-0987-44C5-A7B8-0D2477F21D70}" srcOrd="0" destOrd="0" presId="urn:microsoft.com/office/officeart/2005/8/layout/hProcess7"/>
    <dgm:cxn modelId="{DDF58728-C2B7-43D6-9574-18547A3E4587}" type="presParOf" srcId="{339F2E85-5A6D-4CE0-84EA-61AA593AE5FB}" destId="{84DAF03F-3406-45FC-9DED-B1D90A96836D}" srcOrd="1" destOrd="0" presId="urn:microsoft.com/office/officeart/2005/8/layout/hProcess7"/>
    <dgm:cxn modelId="{E427590B-D303-46D9-8D02-17327F046BCB}" type="presParOf" srcId="{339F2E85-5A6D-4CE0-84EA-61AA593AE5FB}" destId="{FBC9794A-F365-4C82-8178-B559C064E324}" srcOrd="2" destOrd="0" presId="urn:microsoft.com/office/officeart/2005/8/layout/hProcess7"/>
    <dgm:cxn modelId="{F6AA1DF4-12C4-489A-AF9B-E7445D1FA072}" type="presParOf" srcId="{8308C2C2-3ADE-44DF-9036-CD4F4ED2D2F3}" destId="{7C4E353E-3424-4B2C-8825-2D44C43A34BB}" srcOrd="1" destOrd="0" presId="urn:microsoft.com/office/officeart/2005/8/layout/hProcess7"/>
    <dgm:cxn modelId="{D16DA59B-EC1C-480A-B198-B42462D7E117}" type="presParOf" srcId="{8308C2C2-3ADE-44DF-9036-CD4F4ED2D2F3}" destId="{84ED68A8-5576-4DD9-A4BA-D7AB61C9EAD3}" srcOrd="2" destOrd="0" presId="urn:microsoft.com/office/officeart/2005/8/layout/hProcess7"/>
    <dgm:cxn modelId="{37D6D9CD-91EC-4AF4-9D8C-787AEAE786CF}" type="presParOf" srcId="{84ED68A8-5576-4DD9-A4BA-D7AB61C9EAD3}" destId="{1CBA7493-A2E5-4819-8424-E7378C064884}" srcOrd="0" destOrd="0" presId="urn:microsoft.com/office/officeart/2005/8/layout/hProcess7"/>
    <dgm:cxn modelId="{D67958E1-0B7B-4E7C-9DEE-2D9E5C59F80C}" type="presParOf" srcId="{84ED68A8-5576-4DD9-A4BA-D7AB61C9EAD3}" destId="{B5766F07-1ACF-475A-951D-35ACAD2AE929}" srcOrd="1" destOrd="0" presId="urn:microsoft.com/office/officeart/2005/8/layout/hProcess7"/>
    <dgm:cxn modelId="{A84EBF18-8942-46B1-B8A3-107A76CF565A}" type="presParOf" srcId="{84ED68A8-5576-4DD9-A4BA-D7AB61C9EAD3}" destId="{7DAD9939-9DD5-49BD-8D51-2FD1CB363884}" srcOrd="2" destOrd="0" presId="urn:microsoft.com/office/officeart/2005/8/layout/hProcess7"/>
    <dgm:cxn modelId="{AB8ED4A5-E0BF-4480-82E1-98306F4AC699}" type="presParOf" srcId="{8308C2C2-3ADE-44DF-9036-CD4F4ED2D2F3}" destId="{AEFF42F2-7873-4BDF-90B7-06B66720EC3C}" srcOrd="3" destOrd="0" presId="urn:microsoft.com/office/officeart/2005/8/layout/hProcess7"/>
    <dgm:cxn modelId="{4125C3EF-0062-414C-BE38-DF4D233AD3F7}" type="presParOf" srcId="{8308C2C2-3ADE-44DF-9036-CD4F4ED2D2F3}" destId="{937D2818-BF88-4E0A-9900-DE4070F95197}" srcOrd="4" destOrd="0" presId="urn:microsoft.com/office/officeart/2005/8/layout/hProcess7"/>
    <dgm:cxn modelId="{100AC8D1-12BF-47A5-84A3-AAA575B54D37}" type="presParOf" srcId="{937D2818-BF88-4E0A-9900-DE4070F95197}" destId="{EEEDF2DF-CE60-4897-8316-DA287FAF1CBB}" srcOrd="0" destOrd="0" presId="urn:microsoft.com/office/officeart/2005/8/layout/hProcess7"/>
    <dgm:cxn modelId="{08A6A2F6-561F-4CF1-A065-BBE2106573A8}" type="presParOf" srcId="{937D2818-BF88-4E0A-9900-DE4070F95197}" destId="{62FDF6F3-C279-4449-9A76-539105CD2703}" srcOrd="1" destOrd="0" presId="urn:microsoft.com/office/officeart/2005/8/layout/hProcess7"/>
    <dgm:cxn modelId="{7E790B45-41A6-4360-9BC2-4DCE9BBC25AB}" type="presParOf" srcId="{937D2818-BF88-4E0A-9900-DE4070F95197}" destId="{F82268DE-B388-4491-8561-1D8B4DCF6726}" srcOrd="2" destOrd="0" presId="urn:microsoft.com/office/officeart/2005/8/layout/hProcess7"/>
    <dgm:cxn modelId="{72D1715D-0DFB-49D8-B079-04F193F4FD3A}" type="presParOf" srcId="{8308C2C2-3ADE-44DF-9036-CD4F4ED2D2F3}" destId="{E3540FA8-9E90-46CD-841A-5471A9C13F18}" srcOrd="5" destOrd="0" presId="urn:microsoft.com/office/officeart/2005/8/layout/hProcess7"/>
    <dgm:cxn modelId="{18306D76-EC53-435D-A07F-FB4FA342DA1A}" type="presParOf" srcId="{8308C2C2-3ADE-44DF-9036-CD4F4ED2D2F3}" destId="{A4AFFFF9-3C90-4044-8AFD-E438F4730AC4}" srcOrd="6" destOrd="0" presId="urn:microsoft.com/office/officeart/2005/8/layout/hProcess7"/>
    <dgm:cxn modelId="{4971A340-9BE9-4B5D-8B4E-59E46CE798F9}" type="presParOf" srcId="{A4AFFFF9-3C90-4044-8AFD-E438F4730AC4}" destId="{42964147-DE8B-4B4E-B964-EDBD8A4D85DA}" srcOrd="0" destOrd="0" presId="urn:microsoft.com/office/officeart/2005/8/layout/hProcess7"/>
    <dgm:cxn modelId="{67D46A16-511F-486F-B8C6-019BC18B8505}" type="presParOf" srcId="{A4AFFFF9-3C90-4044-8AFD-E438F4730AC4}" destId="{AC649AEA-B24B-4FFA-8F95-FDF41272C5C7}" srcOrd="1" destOrd="0" presId="urn:microsoft.com/office/officeart/2005/8/layout/hProcess7"/>
    <dgm:cxn modelId="{02B2285E-15EE-45B1-91D7-793C7D92FA15}" type="presParOf" srcId="{A4AFFFF9-3C90-4044-8AFD-E438F4730AC4}" destId="{DAFDD2E2-80C6-433F-AFA1-F3FA0F6217CB}" srcOrd="2" destOrd="0" presId="urn:microsoft.com/office/officeart/2005/8/layout/hProcess7"/>
    <dgm:cxn modelId="{BAE726F6-BF71-42C0-AF52-02510A10E87E}" type="presParOf" srcId="{8308C2C2-3ADE-44DF-9036-CD4F4ED2D2F3}" destId="{588D88BB-452E-4F58-B833-1CF970EBE298}" srcOrd="7" destOrd="0" presId="urn:microsoft.com/office/officeart/2005/8/layout/hProcess7"/>
    <dgm:cxn modelId="{BFA81882-E593-4B85-B642-729D251E0B22}" type="presParOf" srcId="{8308C2C2-3ADE-44DF-9036-CD4F4ED2D2F3}" destId="{A0DEFF39-772C-432F-A9A5-1E06858FDA75}" srcOrd="8" destOrd="0" presId="urn:microsoft.com/office/officeart/2005/8/layout/hProcess7"/>
    <dgm:cxn modelId="{6513030A-59F8-42BB-9EDF-ABA157B417FB}" type="presParOf" srcId="{A0DEFF39-772C-432F-A9A5-1E06858FDA75}" destId="{5BF65E0E-0C92-4014-B9BA-16D9D8CCA03E}" srcOrd="0" destOrd="0" presId="urn:microsoft.com/office/officeart/2005/8/layout/hProcess7"/>
    <dgm:cxn modelId="{A6AC25DF-606A-4BCE-917B-986F0BB000B4}" type="presParOf" srcId="{A0DEFF39-772C-432F-A9A5-1E06858FDA75}" destId="{BFD1AAEC-5397-4ECB-9FCE-6EB8872D3F3B}" srcOrd="1" destOrd="0" presId="urn:microsoft.com/office/officeart/2005/8/layout/hProcess7"/>
    <dgm:cxn modelId="{A02A3534-9129-47E0-A23B-8B81DCEC4DE2}" type="presParOf" srcId="{A0DEFF39-772C-432F-A9A5-1E06858FDA75}" destId="{EDBB801A-D48A-4770-9AE2-8461DE0906F6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015B5-192A-45B1-8DD5-675E7CD5994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38A55-A6C1-4B59-938E-6AD3EC551084}">
      <dgm:prSet phldrT="[Text]" phldr="1" custT="1"/>
      <dgm:spPr>
        <a:solidFill>
          <a:schemeClr val="accent2"/>
        </a:solidFill>
      </dgm:spPr>
      <dgm:t>
        <a:bodyPr/>
        <a:lstStyle/>
        <a:p>
          <a:endParaRPr lang="en-US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1561C6F-05B3-4EFC-BACE-B21A047E3AFF}" type="parTrans" cxnId="{09A1DD85-4387-4E6F-8302-1AEC0351CCD1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7AE0087-2C9D-4DE5-A516-5722A44FCA36}" type="sibTrans" cxnId="{09A1DD85-4387-4E6F-8302-1AEC0351CCD1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0496F21-B00C-4D12-AC24-FADF69DD6BE8}">
      <dgm:prSet phldrT="[Text]" custT="1"/>
      <dgm:spPr>
        <a:solidFill>
          <a:srgbClr val="FFC000"/>
        </a:solidFill>
      </dgm:spPr>
      <dgm:t>
        <a:bodyPr/>
        <a:lstStyle/>
        <a:p>
          <a:endParaRPr lang="en-US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8ACB2D1-9085-40B8-9DE8-6AA8F250D5C5}" type="parTrans" cxnId="{77F5A0FC-2CCF-476E-AA0A-1E6E4B82CA64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7E30F6C-5F3F-4DC1-9CA1-9746737F119D}" type="sibTrans" cxnId="{77F5A0FC-2CCF-476E-AA0A-1E6E4B82CA64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249F57-FE71-4DC2-BFB8-A38ABAE75FA6}">
      <dgm:prSet phldrT="[Text]" custT="1"/>
      <dgm:spPr>
        <a:solidFill>
          <a:srgbClr val="FFC000"/>
        </a:solidFill>
      </dgm:spPr>
      <dgm:t>
        <a:bodyPr/>
        <a:lstStyle/>
        <a:p>
          <a:r>
            <a:rPr lang="sl-SI" sz="2000" dirty="0" smtClean="0">
              <a:latin typeface="helvetica" panose="020B0604020202020204" pitchFamily="34" charset="0"/>
              <a:cs typeface="helvetica" panose="020B0604020202020204" pitchFamily="34" charset="0"/>
            </a:rPr>
            <a:t>Odkriti jo je mogoče z ENOSTAVNO metodo</a:t>
          </a:r>
          <a:endParaRPr lang="en-US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9FF7730-D2D6-405D-B443-7A26C134EE6B}" type="parTrans" cxnId="{0CCC6DFA-3932-4FC8-AB8B-F6E3DF92C81B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21074B4-74AD-4761-864B-1E3BCDE2216E}" type="sibTrans" cxnId="{0CCC6DFA-3932-4FC8-AB8B-F6E3DF92C81B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4ECA4E2-9F7F-4F11-BAD7-59430AC960E9}">
      <dgm:prSet phldrT="[Text]" phldr="1" custT="1"/>
      <dgm:spPr>
        <a:solidFill>
          <a:srgbClr val="826B54"/>
        </a:solidFill>
      </dgm:spPr>
      <dgm:t>
        <a:bodyPr/>
        <a:lstStyle/>
        <a:p>
          <a:endParaRPr lang="en-US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0699CB8-EC27-449A-8653-5045B96A6FC6}" type="parTrans" cxnId="{C31C068A-2416-41FD-B699-CD08C83B129F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402BD19-1F7C-4A54-9816-C27C64A8FADF}" type="sibTrans" cxnId="{C31C068A-2416-41FD-B699-CD08C83B129F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A6461A7-824C-4975-8269-2AE13FD85620}">
      <dgm:prSet phldrT="[Text]" custT="1"/>
      <dgm:spPr/>
      <dgm:t>
        <a:bodyPr/>
        <a:lstStyle/>
        <a:p>
          <a:r>
            <a:rPr lang="sl-SI" sz="2000" dirty="0" smtClean="0">
              <a:latin typeface="helvetica" panose="020B0604020202020204" pitchFamily="34" charset="0"/>
              <a:cs typeface="helvetica" panose="020B0604020202020204" pitchFamily="34" charset="0"/>
            </a:rPr>
            <a:t>Je zanjo poznano in zagotovljeno ZDRAVLJENJE</a:t>
          </a:r>
          <a:endParaRPr lang="en-US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76D9A1B-9AE0-45A2-8F71-157EF922DC00}" type="parTrans" cxnId="{123634AC-95EA-4AF4-AAA3-76DF748954A9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EC74DA3-8680-4F76-83BF-8A0E8ADBC79D}" type="sibTrans" cxnId="{123634AC-95EA-4AF4-AAA3-76DF748954A9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D7946BF-BC78-45BA-9DF7-6B910713CEA8}">
      <dgm:prSet phldrT="[Text]" custT="1"/>
      <dgm:spPr/>
      <dgm:t>
        <a:bodyPr/>
        <a:lstStyle/>
        <a:p>
          <a:r>
            <a:rPr lang="sl-SI" sz="2000" dirty="0" smtClean="0">
              <a:latin typeface="helvetica" panose="020B0604020202020204" pitchFamily="34" charset="0"/>
              <a:cs typeface="helvetica" panose="020B0604020202020204" pitchFamily="34" charset="0"/>
            </a:rPr>
            <a:t>Zgodnje odkrivanje pomembno vpliva na pojav bolezni in/ali PREŽIVETJE</a:t>
          </a:r>
          <a:endParaRPr lang="en-US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64D1D2C-BE73-4B9D-8AC7-564B043DDC0C}" type="parTrans" cxnId="{43F46595-2736-4877-A7C7-72413FA49C43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EB8E5DF-656A-45BF-BF46-5D5A92005619}" type="sibTrans" cxnId="{43F46595-2736-4877-A7C7-72413FA49C43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871F13C-492E-4532-9449-C70293473CC0}">
      <dgm:prSet phldrT="[Text]" custT="1"/>
      <dgm:spPr/>
      <dgm:t>
        <a:bodyPr/>
        <a:lstStyle/>
        <a:p>
          <a:endParaRPr lang="en-US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3A103EF-DC17-42D1-88CD-A28D5BB02F8D}" type="parTrans" cxnId="{CDC51C54-1615-4424-983F-9A03FD223B94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A165E97-6493-49DD-9CB0-BE353F08EAD8}" type="sibTrans" cxnId="{CDC51C54-1615-4424-983F-9A03FD223B94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71B2561-2AF8-48AD-8F7D-190DC666605C}">
      <dgm:prSet phldrT="[Text]" custT="1"/>
      <dgm:spPr/>
      <dgm:t>
        <a:bodyPr/>
        <a:lstStyle/>
        <a:p>
          <a:r>
            <a:rPr lang="sl-SI" sz="2000" dirty="0" smtClean="0">
              <a:latin typeface="helvetica" panose="020B0604020202020204" pitchFamily="34" charset="0"/>
              <a:cs typeface="helvetica" panose="020B0604020202020204" pitchFamily="34" charset="0"/>
            </a:rPr>
            <a:t>Prizadene VELIKO število ljudi</a:t>
          </a:r>
          <a:endParaRPr lang="en-US" sz="2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DCE64C9-BD53-4495-B78D-EE88484741DE}" type="sibTrans" cxnId="{D117063E-176F-40A3-AFFA-DC4EF7D900FD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04BF4D6-1EFD-4D55-B02A-BD44A1EEAFF4}" type="parTrans" cxnId="{D117063E-176F-40A3-AFFA-DC4EF7D900FD}">
      <dgm:prSet/>
      <dgm:spPr/>
      <dgm:t>
        <a:bodyPr/>
        <a:lstStyle/>
        <a:p>
          <a:endParaRPr lang="en-U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CCD67B4-B164-42BF-9BDB-422F67E6AB15}" type="pres">
      <dgm:prSet presAssocID="{27F015B5-192A-45B1-8DD5-675E7CD599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7B4557-DC65-44AC-9EA8-8B765728029B}" type="pres">
      <dgm:prSet presAssocID="{2BF38A55-A6C1-4B59-938E-6AD3EC551084}" presName="compositeNode" presStyleCnt="0">
        <dgm:presLayoutVars>
          <dgm:bulletEnabled val="1"/>
        </dgm:presLayoutVars>
      </dgm:prSet>
      <dgm:spPr/>
    </dgm:pt>
    <dgm:pt modelId="{E1961A6F-6812-469E-BF63-92A9885A241C}" type="pres">
      <dgm:prSet presAssocID="{2BF38A55-A6C1-4B59-938E-6AD3EC551084}" presName="bgRect" presStyleLbl="node1" presStyleIdx="0" presStyleCnt="4"/>
      <dgm:spPr/>
      <dgm:t>
        <a:bodyPr/>
        <a:lstStyle/>
        <a:p>
          <a:endParaRPr lang="en-US"/>
        </a:p>
      </dgm:t>
    </dgm:pt>
    <dgm:pt modelId="{01BA9A07-6D99-4542-A01B-B504516C9A61}" type="pres">
      <dgm:prSet presAssocID="{2BF38A55-A6C1-4B59-938E-6AD3EC551084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195BA-7914-460A-B4CF-3011CFDA5B1C}" type="pres">
      <dgm:prSet presAssocID="{2BF38A55-A6C1-4B59-938E-6AD3EC55108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18356-9221-4463-9C20-4ED623A47156}" type="pres">
      <dgm:prSet presAssocID="{37AE0087-2C9D-4DE5-A516-5722A44FCA36}" presName="hSp" presStyleCnt="0"/>
      <dgm:spPr/>
    </dgm:pt>
    <dgm:pt modelId="{8317D6C8-9044-4929-B704-2FA30E3B69A7}" type="pres">
      <dgm:prSet presAssocID="{37AE0087-2C9D-4DE5-A516-5722A44FCA36}" presName="vProcSp" presStyleCnt="0"/>
      <dgm:spPr/>
    </dgm:pt>
    <dgm:pt modelId="{0A27953B-CB96-4DEC-9D3E-AAEB9FCEAF1D}" type="pres">
      <dgm:prSet presAssocID="{37AE0087-2C9D-4DE5-A516-5722A44FCA36}" presName="vSp1" presStyleCnt="0"/>
      <dgm:spPr/>
    </dgm:pt>
    <dgm:pt modelId="{0C056F4C-B7D4-4310-8E84-1993AC86B9C3}" type="pres">
      <dgm:prSet presAssocID="{37AE0087-2C9D-4DE5-A516-5722A44FCA36}" presName="simulatedConn" presStyleLbl="solidFgAcc1" presStyleIdx="0" presStyleCnt="3"/>
      <dgm:spPr/>
    </dgm:pt>
    <dgm:pt modelId="{3D47B537-DFCD-4D2B-AC65-06995311228A}" type="pres">
      <dgm:prSet presAssocID="{37AE0087-2C9D-4DE5-A516-5722A44FCA36}" presName="vSp2" presStyleCnt="0"/>
      <dgm:spPr/>
    </dgm:pt>
    <dgm:pt modelId="{D443943D-49B9-44D6-A53F-C54BDA83CD63}" type="pres">
      <dgm:prSet presAssocID="{37AE0087-2C9D-4DE5-A516-5722A44FCA36}" presName="sibTrans" presStyleCnt="0"/>
      <dgm:spPr/>
    </dgm:pt>
    <dgm:pt modelId="{BDBF366F-96F0-4F03-8060-3F85ED4FA733}" type="pres">
      <dgm:prSet presAssocID="{A0496F21-B00C-4D12-AC24-FADF69DD6BE8}" presName="compositeNode" presStyleCnt="0">
        <dgm:presLayoutVars>
          <dgm:bulletEnabled val="1"/>
        </dgm:presLayoutVars>
      </dgm:prSet>
      <dgm:spPr/>
    </dgm:pt>
    <dgm:pt modelId="{5E0629D6-498A-4145-9646-0636909AB2AB}" type="pres">
      <dgm:prSet presAssocID="{A0496F21-B00C-4D12-AC24-FADF69DD6BE8}" presName="bgRect" presStyleLbl="node1" presStyleIdx="1" presStyleCnt="4" custScaleX="133208" custScaleY="98481"/>
      <dgm:spPr/>
      <dgm:t>
        <a:bodyPr/>
        <a:lstStyle/>
        <a:p>
          <a:endParaRPr lang="en-US"/>
        </a:p>
      </dgm:t>
    </dgm:pt>
    <dgm:pt modelId="{0FCF9E04-BF4E-4491-A098-635F99175594}" type="pres">
      <dgm:prSet presAssocID="{A0496F21-B00C-4D12-AC24-FADF69DD6BE8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8C5DC-7B7E-4F8C-BB06-B93B522D8FB4}" type="pres">
      <dgm:prSet presAssocID="{A0496F21-B00C-4D12-AC24-FADF69DD6BE8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BB8D2-0C5E-4033-8E9F-CC565DE4EB44}" type="pres">
      <dgm:prSet presAssocID="{37E30F6C-5F3F-4DC1-9CA1-9746737F119D}" presName="hSp" presStyleCnt="0"/>
      <dgm:spPr/>
    </dgm:pt>
    <dgm:pt modelId="{1568D5CC-FDF1-4C40-914E-CC1F3A10D3A7}" type="pres">
      <dgm:prSet presAssocID="{37E30F6C-5F3F-4DC1-9CA1-9746737F119D}" presName="vProcSp" presStyleCnt="0"/>
      <dgm:spPr/>
    </dgm:pt>
    <dgm:pt modelId="{D5BEA3ED-A245-4AC1-B523-FDCDF1CBF6DF}" type="pres">
      <dgm:prSet presAssocID="{37E30F6C-5F3F-4DC1-9CA1-9746737F119D}" presName="vSp1" presStyleCnt="0"/>
      <dgm:spPr/>
    </dgm:pt>
    <dgm:pt modelId="{F8A6F8A3-022A-49A2-95D1-E7A50690A66E}" type="pres">
      <dgm:prSet presAssocID="{37E30F6C-5F3F-4DC1-9CA1-9746737F119D}" presName="simulatedConn" presStyleLbl="solidFgAcc1" presStyleIdx="1" presStyleCnt="3"/>
      <dgm:spPr/>
    </dgm:pt>
    <dgm:pt modelId="{FD33ECA8-C713-49C6-9646-F10739965648}" type="pres">
      <dgm:prSet presAssocID="{37E30F6C-5F3F-4DC1-9CA1-9746737F119D}" presName="vSp2" presStyleCnt="0"/>
      <dgm:spPr/>
    </dgm:pt>
    <dgm:pt modelId="{86DEB760-23EA-4C58-89A5-AC19F532795C}" type="pres">
      <dgm:prSet presAssocID="{37E30F6C-5F3F-4DC1-9CA1-9746737F119D}" presName="sibTrans" presStyleCnt="0"/>
      <dgm:spPr/>
    </dgm:pt>
    <dgm:pt modelId="{BF8678BC-51C0-427C-A47C-8FA12E17D077}" type="pres">
      <dgm:prSet presAssocID="{B4ECA4E2-9F7F-4F11-BAD7-59430AC960E9}" presName="compositeNode" presStyleCnt="0">
        <dgm:presLayoutVars>
          <dgm:bulletEnabled val="1"/>
        </dgm:presLayoutVars>
      </dgm:prSet>
      <dgm:spPr/>
    </dgm:pt>
    <dgm:pt modelId="{F4D7607B-794E-451B-B3F1-DE207EBE2E7C}" type="pres">
      <dgm:prSet presAssocID="{B4ECA4E2-9F7F-4F11-BAD7-59430AC960E9}" presName="bgRect" presStyleLbl="node1" presStyleIdx="2" presStyleCnt="4" custScaleX="157862"/>
      <dgm:spPr/>
      <dgm:t>
        <a:bodyPr/>
        <a:lstStyle/>
        <a:p>
          <a:endParaRPr lang="en-US"/>
        </a:p>
      </dgm:t>
    </dgm:pt>
    <dgm:pt modelId="{624493FC-1A35-4DC2-90E3-4BC2E0309FFB}" type="pres">
      <dgm:prSet presAssocID="{B4ECA4E2-9F7F-4F11-BAD7-59430AC960E9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AAB7F-4496-4D01-9687-347EF70D3C1A}" type="pres">
      <dgm:prSet presAssocID="{B4ECA4E2-9F7F-4F11-BAD7-59430AC960E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E9021-8190-4AF6-B132-F09F0C3B5446}" type="pres">
      <dgm:prSet presAssocID="{C402BD19-1F7C-4A54-9816-C27C64A8FADF}" presName="hSp" presStyleCnt="0"/>
      <dgm:spPr/>
    </dgm:pt>
    <dgm:pt modelId="{5941F2ED-2D90-40FF-AABF-1AEEC8D6E541}" type="pres">
      <dgm:prSet presAssocID="{C402BD19-1F7C-4A54-9816-C27C64A8FADF}" presName="vProcSp" presStyleCnt="0"/>
      <dgm:spPr/>
    </dgm:pt>
    <dgm:pt modelId="{82F071B0-F728-4E49-A62C-D909402A2EA4}" type="pres">
      <dgm:prSet presAssocID="{C402BD19-1F7C-4A54-9816-C27C64A8FADF}" presName="vSp1" presStyleCnt="0"/>
      <dgm:spPr/>
    </dgm:pt>
    <dgm:pt modelId="{214BF3D0-CB84-425F-BD51-62362EFF5A52}" type="pres">
      <dgm:prSet presAssocID="{C402BD19-1F7C-4A54-9816-C27C64A8FADF}" presName="simulatedConn" presStyleLbl="solidFgAcc1" presStyleIdx="2" presStyleCnt="3"/>
      <dgm:spPr/>
    </dgm:pt>
    <dgm:pt modelId="{C977F5F7-E361-4DB6-B174-5288827C06EB}" type="pres">
      <dgm:prSet presAssocID="{C402BD19-1F7C-4A54-9816-C27C64A8FADF}" presName="vSp2" presStyleCnt="0"/>
      <dgm:spPr/>
    </dgm:pt>
    <dgm:pt modelId="{57E9848E-CD75-427F-A2E4-C8A4861601DE}" type="pres">
      <dgm:prSet presAssocID="{C402BD19-1F7C-4A54-9816-C27C64A8FADF}" presName="sibTrans" presStyleCnt="0"/>
      <dgm:spPr/>
    </dgm:pt>
    <dgm:pt modelId="{3372CA72-71A2-4FEF-BF8D-C666AA3C0D98}" type="pres">
      <dgm:prSet presAssocID="{0871F13C-492E-4532-9449-C70293473CC0}" presName="compositeNode" presStyleCnt="0">
        <dgm:presLayoutVars>
          <dgm:bulletEnabled val="1"/>
        </dgm:presLayoutVars>
      </dgm:prSet>
      <dgm:spPr/>
    </dgm:pt>
    <dgm:pt modelId="{30B2E5DA-D8A6-4ABB-B191-9F17FBE0907D}" type="pres">
      <dgm:prSet presAssocID="{0871F13C-492E-4532-9449-C70293473CC0}" presName="bgRect" presStyleLbl="node1" presStyleIdx="3" presStyleCnt="4" custScaleX="134002"/>
      <dgm:spPr/>
      <dgm:t>
        <a:bodyPr/>
        <a:lstStyle/>
        <a:p>
          <a:endParaRPr lang="en-US"/>
        </a:p>
      </dgm:t>
    </dgm:pt>
    <dgm:pt modelId="{6D4C893D-9F4A-401A-BA77-DDB4E0C4BA5F}" type="pres">
      <dgm:prSet presAssocID="{0871F13C-492E-4532-9449-C70293473CC0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1AD29-287F-4F31-B92C-74F04C1DDBB1}" type="pres">
      <dgm:prSet presAssocID="{0871F13C-492E-4532-9449-C70293473CC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F5A0FC-2CCF-476E-AA0A-1E6E4B82CA64}" srcId="{27F015B5-192A-45B1-8DD5-675E7CD59942}" destId="{A0496F21-B00C-4D12-AC24-FADF69DD6BE8}" srcOrd="1" destOrd="0" parTransId="{C8ACB2D1-9085-40B8-9DE8-6AA8F250D5C5}" sibTransId="{37E30F6C-5F3F-4DC1-9CA1-9746737F119D}"/>
    <dgm:cxn modelId="{9598140C-2155-4D30-9C0F-AE1DDD130920}" type="presOf" srcId="{B4ECA4E2-9F7F-4F11-BAD7-59430AC960E9}" destId="{624493FC-1A35-4DC2-90E3-4BC2E0309FFB}" srcOrd="1" destOrd="0" presId="urn:microsoft.com/office/officeart/2005/8/layout/hProcess7"/>
    <dgm:cxn modelId="{123634AC-95EA-4AF4-AAA3-76DF748954A9}" srcId="{B4ECA4E2-9F7F-4F11-BAD7-59430AC960E9}" destId="{BA6461A7-824C-4975-8269-2AE13FD85620}" srcOrd="0" destOrd="0" parTransId="{576D9A1B-9AE0-45A2-8F71-157EF922DC00}" sibTransId="{7EC74DA3-8680-4F76-83BF-8A0E8ADBC79D}"/>
    <dgm:cxn modelId="{43F46595-2736-4877-A7C7-72413FA49C43}" srcId="{0871F13C-492E-4532-9449-C70293473CC0}" destId="{9D7946BF-BC78-45BA-9DF7-6B910713CEA8}" srcOrd="0" destOrd="0" parTransId="{564D1D2C-BE73-4B9D-8AC7-564B043DDC0C}" sibTransId="{9EB8E5DF-656A-45BF-BF46-5D5A92005619}"/>
    <dgm:cxn modelId="{D117063E-176F-40A3-AFFA-DC4EF7D900FD}" srcId="{2BF38A55-A6C1-4B59-938E-6AD3EC551084}" destId="{F71B2561-2AF8-48AD-8F7D-190DC666605C}" srcOrd="0" destOrd="0" parTransId="{304BF4D6-1EFD-4D55-B02A-BD44A1EEAFF4}" sibTransId="{3DCE64C9-BD53-4495-B78D-EE88484741DE}"/>
    <dgm:cxn modelId="{EA0CAEA6-C24C-4863-BB6E-791DE9C0D74A}" type="presOf" srcId="{0871F13C-492E-4532-9449-C70293473CC0}" destId="{30B2E5DA-D8A6-4ABB-B191-9F17FBE0907D}" srcOrd="0" destOrd="0" presId="urn:microsoft.com/office/officeart/2005/8/layout/hProcess7"/>
    <dgm:cxn modelId="{9D60EF4E-9F45-41D6-923E-03F698390687}" type="presOf" srcId="{BA6461A7-824C-4975-8269-2AE13FD85620}" destId="{6A3AAB7F-4496-4D01-9687-347EF70D3C1A}" srcOrd="0" destOrd="0" presId="urn:microsoft.com/office/officeart/2005/8/layout/hProcess7"/>
    <dgm:cxn modelId="{F9E3C004-8051-480C-8E5E-31007943CCB6}" type="presOf" srcId="{2BF38A55-A6C1-4B59-938E-6AD3EC551084}" destId="{01BA9A07-6D99-4542-A01B-B504516C9A61}" srcOrd="1" destOrd="0" presId="urn:microsoft.com/office/officeart/2005/8/layout/hProcess7"/>
    <dgm:cxn modelId="{3E865CEB-53AF-4F5C-9851-1A4DB271D0F4}" type="presOf" srcId="{27F015B5-192A-45B1-8DD5-675E7CD59942}" destId="{DCCD67B4-B164-42BF-9BDB-422F67E6AB15}" srcOrd="0" destOrd="0" presId="urn:microsoft.com/office/officeart/2005/8/layout/hProcess7"/>
    <dgm:cxn modelId="{0CCC6DFA-3932-4FC8-AB8B-F6E3DF92C81B}" srcId="{A0496F21-B00C-4D12-AC24-FADF69DD6BE8}" destId="{D3249F57-FE71-4DC2-BFB8-A38ABAE75FA6}" srcOrd="0" destOrd="0" parTransId="{29FF7730-D2D6-405D-B443-7A26C134EE6B}" sibTransId="{821074B4-74AD-4761-864B-1E3BCDE2216E}"/>
    <dgm:cxn modelId="{708972E3-2A48-4F7F-A7A7-D1B568BA6EC9}" type="presOf" srcId="{B4ECA4E2-9F7F-4F11-BAD7-59430AC960E9}" destId="{F4D7607B-794E-451B-B3F1-DE207EBE2E7C}" srcOrd="0" destOrd="0" presId="urn:microsoft.com/office/officeart/2005/8/layout/hProcess7"/>
    <dgm:cxn modelId="{3E1AC969-8D23-495E-B0F9-C62F9D8D5D11}" type="presOf" srcId="{A0496F21-B00C-4D12-AC24-FADF69DD6BE8}" destId="{5E0629D6-498A-4145-9646-0636909AB2AB}" srcOrd="0" destOrd="0" presId="urn:microsoft.com/office/officeart/2005/8/layout/hProcess7"/>
    <dgm:cxn modelId="{C573D70F-64EE-468C-9709-D2FC8AB4D534}" type="presOf" srcId="{D3249F57-FE71-4DC2-BFB8-A38ABAE75FA6}" destId="{12C8C5DC-7B7E-4F8C-BB06-B93B522D8FB4}" srcOrd="0" destOrd="0" presId="urn:microsoft.com/office/officeart/2005/8/layout/hProcess7"/>
    <dgm:cxn modelId="{7FB195BA-A90D-4BD3-A315-A92601FF2B3A}" type="presOf" srcId="{A0496F21-B00C-4D12-AC24-FADF69DD6BE8}" destId="{0FCF9E04-BF4E-4491-A098-635F99175594}" srcOrd="1" destOrd="0" presId="urn:microsoft.com/office/officeart/2005/8/layout/hProcess7"/>
    <dgm:cxn modelId="{C31C068A-2416-41FD-B699-CD08C83B129F}" srcId="{27F015B5-192A-45B1-8DD5-675E7CD59942}" destId="{B4ECA4E2-9F7F-4F11-BAD7-59430AC960E9}" srcOrd="2" destOrd="0" parTransId="{A0699CB8-EC27-449A-8653-5045B96A6FC6}" sibTransId="{C402BD19-1F7C-4A54-9816-C27C64A8FADF}"/>
    <dgm:cxn modelId="{02B47E0B-CE7E-45CE-9509-CE07C4378FBD}" type="presOf" srcId="{F71B2561-2AF8-48AD-8F7D-190DC666605C}" destId="{45F195BA-7914-460A-B4CF-3011CFDA5B1C}" srcOrd="0" destOrd="0" presId="urn:microsoft.com/office/officeart/2005/8/layout/hProcess7"/>
    <dgm:cxn modelId="{F751B7B5-7261-4820-A820-051B0C41807B}" type="presOf" srcId="{9D7946BF-BC78-45BA-9DF7-6B910713CEA8}" destId="{2D61AD29-287F-4F31-B92C-74F04C1DDBB1}" srcOrd="0" destOrd="0" presId="urn:microsoft.com/office/officeart/2005/8/layout/hProcess7"/>
    <dgm:cxn modelId="{CDC51C54-1615-4424-983F-9A03FD223B94}" srcId="{27F015B5-192A-45B1-8DD5-675E7CD59942}" destId="{0871F13C-492E-4532-9449-C70293473CC0}" srcOrd="3" destOrd="0" parTransId="{73A103EF-DC17-42D1-88CD-A28D5BB02F8D}" sibTransId="{EA165E97-6493-49DD-9CB0-BE353F08EAD8}"/>
    <dgm:cxn modelId="{7DD4B983-F7F0-450F-98FF-29BE16038BA6}" type="presOf" srcId="{2BF38A55-A6C1-4B59-938E-6AD3EC551084}" destId="{E1961A6F-6812-469E-BF63-92A9885A241C}" srcOrd="0" destOrd="0" presId="urn:microsoft.com/office/officeart/2005/8/layout/hProcess7"/>
    <dgm:cxn modelId="{09A1DD85-4387-4E6F-8302-1AEC0351CCD1}" srcId="{27F015B5-192A-45B1-8DD5-675E7CD59942}" destId="{2BF38A55-A6C1-4B59-938E-6AD3EC551084}" srcOrd="0" destOrd="0" parTransId="{31561C6F-05B3-4EFC-BACE-B21A047E3AFF}" sibTransId="{37AE0087-2C9D-4DE5-A516-5722A44FCA36}"/>
    <dgm:cxn modelId="{2DAC9DAE-31FE-4E68-8BD9-B35BFF1F18C9}" type="presOf" srcId="{0871F13C-492E-4532-9449-C70293473CC0}" destId="{6D4C893D-9F4A-401A-BA77-DDB4E0C4BA5F}" srcOrd="1" destOrd="0" presId="urn:microsoft.com/office/officeart/2005/8/layout/hProcess7"/>
    <dgm:cxn modelId="{2E6607EA-5235-4EDD-861D-1DD2C85FE53B}" type="presParOf" srcId="{DCCD67B4-B164-42BF-9BDB-422F67E6AB15}" destId="{A57B4557-DC65-44AC-9EA8-8B765728029B}" srcOrd="0" destOrd="0" presId="urn:microsoft.com/office/officeart/2005/8/layout/hProcess7"/>
    <dgm:cxn modelId="{A159C4BE-F1D9-4A1C-8470-3B15AF260655}" type="presParOf" srcId="{A57B4557-DC65-44AC-9EA8-8B765728029B}" destId="{E1961A6F-6812-469E-BF63-92A9885A241C}" srcOrd="0" destOrd="0" presId="urn:microsoft.com/office/officeart/2005/8/layout/hProcess7"/>
    <dgm:cxn modelId="{88019D47-E906-4252-8487-30621A1395A8}" type="presParOf" srcId="{A57B4557-DC65-44AC-9EA8-8B765728029B}" destId="{01BA9A07-6D99-4542-A01B-B504516C9A61}" srcOrd="1" destOrd="0" presId="urn:microsoft.com/office/officeart/2005/8/layout/hProcess7"/>
    <dgm:cxn modelId="{3E72E4F3-78B4-44B9-A4DD-6085AFC0DE1D}" type="presParOf" srcId="{A57B4557-DC65-44AC-9EA8-8B765728029B}" destId="{45F195BA-7914-460A-B4CF-3011CFDA5B1C}" srcOrd="2" destOrd="0" presId="urn:microsoft.com/office/officeart/2005/8/layout/hProcess7"/>
    <dgm:cxn modelId="{3FD9B634-6E69-43FE-81E4-ACA35E83C859}" type="presParOf" srcId="{DCCD67B4-B164-42BF-9BDB-422F67E6AB15}" destId="{78C18356-9221-4463-9C20-4ED623A47156}" srcOrd="1" destOrd="0" presId="urn:microsoft.com/office/officeart/2005/8/layout/hProcess7"/>
    <dgm:cxn modelId="{93399BDC-9BEE-4323-ADCF-0B986AC150B2}" type="presParOf" srcId="{DCCD67B4-B164-42BF-9BDB-422F67E6AB15}" destId="{8317D6C8-9044-4929-B704-2FA30E3B69A7}" srcOrd="2" destOrd="0" presId="urn:microsoft.com/office/officeart/2005/8/layout/hProcess7"/>
    <dgm:cxn modelId="{4D5F1D06-0B03-4F22-97B1-BF4AFD6C437A}" type="presParOf" srcId="{8317D6C8-9044-4929-B704-2FA30E3B69A7}" destId="{0A27953B-CB96-4DEC-9D3E-AAEB9FCEAF1D}" srcOrd="0" destOrd="0" presId="urn:microsoft.com/office/officeart/2005/8/layout/hProcess7"/>
    <dgm:cxn modelId="{67466D5C-82AC-4AC8-9A24-8D39DDA0443A}" type="presParOf" srcId="{8317D6C8-9044-4929-B704-2FA30E3B69A7}" destId="{0C056F4C-B7D4-4310-8E84-1993AC86B9C3}" srcOrd="1" destOrd="0" presId="urn:microsoft.com/office/officeart/2005/8/layout/hProcess7"/>
    <dgm:cxn modelId="{2E26B212-2786-44D7-AFF4-9BD458782592}" type="presParOf" srcId="{8317D6C8-9044-4929-B704-2FA30E3B69A7}" destId="{3D47B537-DFCD-4D2B-AC65-06995311228A}" srcOrd="2" destOrd="0" presId="urn:microsoft.com/office/officeart/2005/8/layout/hProcess7"/>
    <dgm:cxn modelId="{E6D9C969-BC1D-4D64-9A8D-A0908AF12E54}" type="presParOf" srcId="{DCCD67B4-B164-42BF-9BDB-422F67E6AB15}" destId="{D443943D-49B9-44D6-A53F-C54BDA83CD63}" srcOrd="3" destOrd="0" presId="urn:microsoft.com/office/officeart/2005/8/layout/hProcess7"/>
    <dgm:cxn modelId="{406D2CDA-C53D-4BE3-A0F2-DFED045BBD2D}" type="presParOf" srcId="{DCCD67B4-B164-42BF-9BDB-422F67E6AB15}" destId="{BDBF366F-96F0-4F03-8060-3F85ED4FA733}" srcOrd="4" destOrd="0" presId="urn:microsoft.com/office/officeart/2005/8/layout/hProcess7"/>
    <dgm:cxn modelId="{6D1F0DBD-2EF4-425E-8470-103349A5E4ED}" type="presParOf" srcId="{BDBF366F-96F0-4F03-8060-3F85ED4FA733}" destId="{5E0629D6-498A-4145-9646-0636909AB2AB}" srcOrd="0" destOrd="0" presId="urn:microsoft.com/office/officeart/2005/8/layout/hProcess7"/>
    <dgm:cxn modelId="{86226608-B80C-4447-B6FD-87FAC54A66A9}" type="presParOf" srcId="{BDBF366F-96F0-4F03-8060-3F85ED4FA733}" destId="{0FCF9E04-BF4E-4491-A098-635F99175594}" srcOrd="1" destOrd="0" presId="urn:microsoft.com/office/officeart/2005/8/layout/hProcess7"/>
    <dgm:cxn modelId="{29399A8E-26A8-4A93-A0F2-3949158C2085}" type="presParOf" srcId="{BDBF366F-96F0-4F03-8060-3F85ED4FA733}" destId="{12C8C5DC-7B7E-4F8C-BB06-B93B522D8FB4}" srcOrd="2" destOrd="0" presId="urn:microsoft.com/office/officeart/2005/8/layout/hProcess7"/>
    <dgm:cxn modelId="{B56489FB-9C74-4AFD-ADE0-822FE7D3E3CE}" type="presParOf" srcId="{DCCD67B4-B164-42BF-9BDB-422F67E6AB15}" destId="{050BB8D2-0C5E-4033-8E9F-CC565DE4EB44}" srcOrd="5" destOrd="0" presId="urn:microsoft.com/office/officeart/2005/8/layout/hProcess7"/>
    <dgm:cxn modelId="{A8C864D6-E6DE-42F1-99E0-3A6A780EBE49}" type="presParOf" srcId="{DCCD67B4-B164-42BF-9BDB-422F67E6AB15}" destId="{1568D5CC-FDF1-4C40-914E-CC1F3A10D3A7}" srcOrd="6" destOrd="0" presId="urn:microsoft.com/office/officeart/2005/8/layout/hProcess7"/>
    <dgm:cxn modelId="{F14E15D4-46BA-4AA5-BE7A-803B06A259FB}" type="presParOf" srcId="{1568D5CC-FDF1-4C40-914E-CC1F3A10D3A7}" destId="{D5BEA3ED-A245-4AC1-B523-FDCDF1CBF6DF}" srcOrd="0" destOrd="0" presId="urn:microsoft.com/office/officeart/2005/8/layout/hProcess7"/>
    <dgm:cxn modelId="{7B929B86-7649-41D5-AF66-1D781E4E38D7}" type="presParOf" srcId="{1568D5CC-FDF1-4C40-914E-CC1F3A10D3A7}" destId="{F8A6F8A3-022A-49A2-95D1-E7A50690A66E}" srcOrd="1" destOrd="0" presId="urn:microsoft.com/office/officeart/2005/8/layout/hProcess7"/>
    <dgm:cxn modelId="{FE7AAD18-BBCC-4410-B3E8-42E7858B477A}" type="presParOf" srcId="{1568D5CC-FDF1-4C40-914E-CC1F3A10D3A7}" destId="{FD33ECA8-C713-49C6-9646-F10739965648}" srcOrd="2" destOrd="0" presId="urn:microsoft.com/office/officeart/2005/8/layout/hProcess7"/>
    <dgm:cxn modelId="{F100C4EF-ECC3-4FB3-BA2F-0049E8DBF46E}" type="presParOf" srcId="{DCCD67B4-B164-42BF-9BDB-422F67E6AB15}" destId="{86DEB760-23EA-4C58-89A5-AC19F532795C}" srcOrd="7" destOrd="0" presId="urn:microsoft.com/office/officeart/2005/8/layout/hProcess7"/>
    <dgm:cxn modelId="{2C57E0F7-1EDB-4FEA-8E0D-C9DB8B340031}" type="presParOf" srcId="{DCCD67B4-B164-42BF-9BDB-422F67E6AB15}" destId="{BF8678BC-51C0-427C-A47C-8FA12E17D077}" srcOrd="8" destOrd="0" presId="urn:microsoft.com/office/officeart/2005/8/layout/hProcess7"/>
    <dgm:cxn modelId="{8D5180E3-6EC5-4BB0-BC76-0A5A3D911C2D}" type="presParOf" srcId="{BF8678BC-51C0-427C-A47C-8FA12E17D077}" destId="{F4D7607B-794E-451B-B3F1-DE207EBE2E7C}" srcOrd="0" destOrd="0" presId="urn:microsoft.com/office/officeart/2005/8/layout/hProcess7"/>
    <dgm:cxn modelId="{B9C843A7-3564-4FF3-B72B-C8551E634DF1}" type="presParOf" srcId="{BF8678BC-51C0-427C-A47C-8FA12E17D077}" destId="{624493FC-1A35-4DC2-90E3-4BC2E0309FFB}" srcOrd="1" destOrd="0" presId="urn:microsoft.com/office/officeart/2005/8/layout/hProcess7"/>
    <dgm:cxn modelId="{E32E2EAC-BEF3-4679-A285-074F0C1D9AA3}" type="presParOf" srcId="{BF8678BC-51C0-427C-A47C-8FA12E17D077}" destId="{6A3AAB7F-4496-4D01-9687-347EF70D3C1A}" srcOrd="2" destOrd="0" presId="urn:microsoft.com/office/officeart/2005/8/layout/hProcess7"/>
    <dgm:cxn modelId="{FBCF28AD-C3A4-42E8-8CE3-179A12F7E7C0}" type="presParOf" srcId="{DCCD67B4-B164-42BF-9BDB-422F67E6AB15}" destId="{859E9021-8190-4AF6-B132-F09F0C3B5446}" srcOrd="9" destOrd="0" presId="urn:microsoft.com/office/officeart/2005/8/layout/hProcess7"/>
    <dgm:cxn modelId="{2EC7F39B-D1DA-4696-8EED-67993C3E9F1A}" type="presParOf" srcId="{DCCD67B4-B164-42BF-9BDB-422F67E6AB15}" destId="{5941F2ED-2D90-40FF-AABF-1AEEC8D6E541}" srcOrd="10" destOrd="0" presId="urn:microsoft.com/office/officeart/2005/8/layout/hProcess7"/>
    <dgm:cxn modelId="{767D1FD4-ACCF-4400-834A-406CCB2FC9FF}" type="presParOf" srcId="{5941F2ED-2D90-40FF-AABF-1AEEC8D6E541}" destId="{82F071B0-F728-4E49-A62C-D909402A2EA4}" srcOrd="0" destOrd="0" presId="urn:microsoft.com/office/officeart/2005/8/layout/hProcess7"/>
    <dgm:cxn modelId="{98A5CCAC-84CE-4CF3-92FB-9C7FD76D7C5B}" type="presParOf" srcId="{5941F2ED-2D90-40FF-AABF-1AEEC8D6E541}" destId="{214BF3D0-CB84-425F-BD51-62362EFF5A52}" srcOrd="1" destOrd="0" presId="urn:microsoft.com/office/officeart/2005/8/layout/hProcess7"/>
    <dgm:cxn modelId="{BB553DA1-DB08-4EE8-AA86-F1CBA2EA3B6D}" type="presParOf" srcId="{5941F2ED-2D90-40FF-AABF-1AEEC8D6E541}" destId="{C977F5F7-E361-4DB6-B174-5288827C06EB}" srcOrd="2" destOrd="0" presId="urn:microsoft.com/office/officeart/2005/8/layout/hProcess7"/>
    <dgm:cxn modelId="{94CBDC72-00F9-48C1-8A38-26CD85434A26}" type="presParOf" srcId="{DCCD67B4-B164-42BF-9BDB-422F67E6AB15}" destId="{57E9848E-CD75-427F-A2E4-C8A4861601DE}" srcOrd="11" destOrd="0" presId="urn:microsoft.com/office/officeart/2005/8/layout/hProcess7"/>
    <dgm:cxn modelId="{B268E15E-5D5F-426E-9746-A10CC99A4305}" type="presParOf" srcId="{DCCD67B4-B164-42BF-9BDB-422F67E6AB15}" destId="{3372CA72-71A2-4FEF-BF8D-C666AA3C0D98}" srcOrd="12" destOrd="0" presId="urn:microsoft.com/office/officeart/2005/8/layout/hProcess7"/>
    <dgm:cxn modelId="{4FE4926D-87D7-47DB-870E-0989ECB88111}" type="presParOf" srcId="{3372CA72-71A2-4FEF-BF8D-C666AA3C0D98}" destId="{30B2E5DA-D8A6-4ABB-B191-9F17FBE0907D}" srcOrd="0" destOrd="0" presId="urn:microsoft.com/office/officeart/2005/8/layout/hProcess7"/>
    <dgm:cxn modelId="{9CECF520-561F-461D-BAF2-3433DDEBE1E9}" type="presParOf" srcId="{3372CA72-71A2-4FEF-BF8D-C666AA3C0D98}" destId="{6D4C893D-9F4A-401A-BA77-DDB4E0C4BA5F}" srcOrd="1" destOrd="0" presId="urn:microsoft.com/office/officeart/2005/8/layout/hProcess7"/>
    <dgm:cxn modelId="{25EE944B-5D0F-413D-97B8-7D6E57AF1342}" type="presParOf" srcId="{3372CA72-71A2-4FEF-BF8D-C666AA3C0D98}" destId="{2D61AD29-287F-4F31-B92C-74F04C1DDBB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1AE49-0987-44C5-A7B8-0D2477F21D70}">
      <dsp:nvSpPr>
        <dsp:cNvPr id="0" name=""/>
        <dsp:cNvSpPr/>
      </dsp:nvSpPr>
      <dsp:spPr>
        <a:xfrm>
          <a:off x="489" y="26176"/>
          <a:ext cx="2105292" cy="252635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</a:endParaRPr>
        </a:p>
      </dsp:txBody>
      <dsp:txXfrm rot="16200000">
        <a:off x="-824785" y="851451"/>
        <a:ext cx="2071607" cy="421058"/>
      </dsp:txXfrm>
    </dsp:sp>
    <dsp:sp modelId="{FBC9794A-F365-4C82-8178-B559C064E324}">
      <dsp:nvSpPr>
        <dsp:cNvPr id="0" name=""/>
        <dsp:cNvSpPr/>
      </dsp:nvSpPr>
      <dsp:spPr>
        <a:xfrm>
          <a:off x="421547" y="26176"/>
          <a:ext cx="1568442" cy="25263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900" b="1" kern="1200" dirty="0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Preiskovanje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navidezno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zdravih ljudi</a:t>
          </a:r>
          <a:endParaRPr lang="en-US" sz="20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21547" y="26176"/>
        <a:ext cx="1568442" cy="2526350"/>
      </dsp:txXfrm>
    </dsp:sp>
    <dsp:sp modelId="{EEEDF2DF-CE60-4897-8316-DA287FAF1CBB}">
      <dsp:nvSpPr>
        <dsp:cNvPr id="0" name=""/>
        <dsp:cNvSpPr/>
      </dsp:nvSpPr>
      <dsp:spPr>
        <a:xfrm>
          <a:off x="2115086" y="13848"/>
          <a:ext cx="2105292" cy="2526350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</a:endParaRPr>
        </a:p>
      </dsp:txBody>
      <dsp:txXfrm rot="16200000">
        <a:off x="1289812" y="839122"/>
        <a:ext cx="2071607" cy="421058"/>
      </dsp:txXfrm>
    </dsp:sp>
    <dsp:sp modelId="{B5766F07-1ACF-475A-951D-35ACAD2AE929}">
      <dsp:nvSpPr>
        <dsp:cNvPr id="0" name=""/>
        <dsp:cNvSpPr/>
      </dsp:nvSpPr>
      <dsp:spPr>
        <a:xfrm rot="5400000">
          <a:off x="2004310" y="2034578"/>
          <a:ext cx="371365" cy="3157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268DE-B388-4491-8561-1D8B4DCF6726}">
      <dsp:nvSpPr>
        <dsp:cNvPr id="0" name=""/>
        <dsp:cNvSpPr/>
      </dsp:nvSpPr>
      <dsp:spPr>
        <a:xfrm>
          <a:off x="2536145" y="13848"/>
          <a:ext cx="1568442" cy="25263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900" b="1" kern="1200" dirty="0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Z enostavno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metodo </a:t>
          </a:r>
          <a:endParaRPr lang="en-US" sz="2000" b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536145" y="13848"/>
        <a:ext cx="1568442" cy="2526350"/>
      </dsp:txXfrm>
    </dsp:sp>
    <dsp:sp modelId="{5BF65E0E-0C92-4014-B9BA-16D9D8CCA03E}">
      <dsp:nvSpPr>
        <dsp:cNvPr id="0" name=""/>
        <dsp:cNvSpPr/>
      </dsp:nvSpPr>
      <dsp:spPr>
        <a:xfrm>
          <a:off x="4212483" y="26176"/>
          <a:ext cx="2105292" cy="252635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</a:endParaRPr>
        </a:p>
      </dsp:txBody>
      <dsp:txXfrm rot="16200000">
        <a:off x="3387209" y="851451"/>
        <a:ext cx="2071607" cy="421058"/>
      </dsp:txXfrm>
    </dsp:sp>
    <dsp:sp modelId="{AC649AEA-B24B-4FFA-8F95-FDF41272C5C7}">
      <dsp:nvSpPr>
        <dsp:cNvPr id="0" name=""/>
        <dsp:cNvSpPr/>
      </dsp:nvSpPr>
      <dsp:spPr>
        <a:xfrm rot="5400000">
          <a:off x="4183287" y="2034578"/>
          <a:ext cx="371365" cy="31579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B801A-D48A-4770-9AE2-8461DE0906F6}">
      <dsp:nvSpPr>
        <dsp:cNvPr id="0" name=""/>
        <dsp:cNvSpPr/>
      </dsp:nvSpPr>
      <dsp:spPr>
        <a:xfrm>
          <a:off x="4633542" y="26176"/>
          <a:ext cx="1568442" cy="25263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900" b="1" kern="1200" dirty="0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Iščemo neko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bolezen v predstopnji ali na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začetni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stopnji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solidFill>
              <a:schemeClr val="tx1"/>
            </a:solidFill>
          </a:endParaRPr>
        </a:p>
      </dsp:txBody>
      <dsp:txXfrm>
        <a:off x="4633542" y="26176"/>
        <a:ext cx="1568442" cy="252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61A6F-6812-469E-BF63-92A9885A241C}">
      <dsp:nvSpPr>
        <dsp:cNvPr id="0" name=""/>
        <dsp:cNvSpPr/>
      </dsp:nvSpPr>
      <dsp:spPr>
        <a:xfrm>
          <a:off x="4461" y="1664341"/>
          <a:ext cx="1611608" cy="1933930"/>
        </a:xfrm>
        <a:prstGeom prst="roundRect">
          <a:avLst>
            <a:gd name="adj" fmla="val 5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16200000">
        <a:off x="-627289" y="2296091"/>
        <a:ext cx="1585822" cy="322321"/>
      </dsp:txXfrm>
    </dsp:sp>
    <dsp:sp modelId="{45F195BA-7914-460A-B4CF-3011CFDA5B1C}">
      <dsp:nvSpPr>
        <dsp:cNvPr id="0" name=""/>
        <dsp:cNvSpPr/>
      </dsp:nvSpPr>
      <dsp:spPr>
        <a:xfrm>
          <a:off x="326783" y="1664341"/>
          <a:ext cx="1200648" cy="19339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Prizadene VELIKO število ljudi</a:t>
          </a:r>
          <a:endParaRPr lang="en-US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26783" y="1664341"/>
        <a:ext cx="1200648" cy="1933930"/>
      </dsp:txXfrm>
    </dsp:sp>
    <dsp:sp modelId="{5E0629D6-498A-4145-9646-0636909AB2AB}">
      <dsp:nvSpPr>
        <dsp:cNvPr id="0" name=""/>
        <dsp:cNvSpPr/>
      </dsp:nvSpPr>
      <dsp:spPr>
        <a:xfrm>
          <a:off x="1672476" y="1664341"/>
          <a:ext cx="2146791" cy="1904553"/>
        </a:xfrm>
        <a:prstGeom prst="roundRect">
          <a:avLst>
            <a:gd name="adj" fmla="val 5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16200000">
        <a:off x="1106288" y="2230529"/>
        <a:ext cx="1561734" cy="429358"/>
      </dsp:txXfrm>
    </dsp:sp>
    <dsp:sp modelId="{0C056F4C-B7D4-4310-8E84-1993AC86B9C3}">
      <dsp:nvSpPr>
        <dsp:cNvPr id="0" name=""/>
        <dsp:cNvSpPr/>
      </dsp:nvSpPr>
      <dsp:spPr>
        <a:xfrm rot="5400000">
          <a:off x="1538368" y="3202066"/>
          <a:ext cx="284330" cy="2417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8C5DC-7B7E-4F8C-BB06-B93B522D8FB4}">
      <dsp:nvSpPr>
        <dsp:cNvPr id="0" name=""/>
        <dsp:cNvSpPr/>
      </dsp:nvSpPr>
      <dsp:spPr>
        <a:xfrm>
          <a:off x="2063033" y="1664341"/>
          <a:ext cx="1599359" cy="19045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Odkriti jo je mogoče z ENOSTAVNO metodo</a:t>
          </a:r>
          <a:endParaRPr lang="en-US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063033" y="1664341"/>
        <a:ext cx="1599359" cy="1904553"/>
      </dsp:txXfrm>
    </dsp:sp>
    <dsp:sp modelId="{F4D7607B-794E-451B-B3F1-DE207EBE2E7C}">
      <dsp:nvSpPr>
        <dsp:cNvPr id="0" name=""/>
        <dsp:cNvSpPr/>
      </dsp:nvSpPr>
      <dsp:spPr>
        <a:xfrm>
          <a:off x="3875674" y="1664341"/>
          <a:ext cx="2544117" cy="1933930"/>
        </a:xfrm>
        <a:prstGeom prst="roundRect">
          <a:avLst>
            <a:gd name="adj" fmla="val 5000"/>
          </a:avLst>
        </a:prstGeom>
        <a:solidFill>
          <a:srgbClr val="826B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16200000">
        <a:off x="3337174" y="2202841"/>
        <a:ext cx="1585822" cy="508823"/>
      </dsp:txXfrm>
    </dsp:sp>
    <dsp:sp modelId="{F8A6F8A3-022A-49A2-95D1-E7A50690A66E}">
      <dsp:nvSpPr>
        <dsp:cNvPr id="0" name=""/>
        <dsp:cNvSpPr/>
      </dsp:nvSpPr>
      <dsp:spPr>
        <a:xfrm rot="5400000">
          <a:off x="3741566" y="3202066"/>
          <a:ext cx="284330" cy="2417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AAB7F-4496-4D01-9687-347EF70D3C1A}">
      <dsp:nvSpPr>
        <dsp:cNvPr id="0" name=""/>
        <dsp:cNvSpPr/>
      </dsp:nvSpPr>
      <dsp:spPr>
        <a:xfrm>
          <a:off x="4316890" y="1664341"/>
          <a:ext cx="1895367" cy="19339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Je zanjo poznano in zagotovljeno ZDRAVLJENJE</a:t>
          </a:r>
          <a:endParaRPr lang="en-US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316890" y="1664341"/>
        <a:ext cx="1895367" cy="1933930"/>
      </dsp:txXfrm>
    </dsp:sp>
    <dsp:sp modelId="{30B2E5DA-D8A6-4ABB-B191-9F17FBE0907D}">
      <dsp:nvSpPr>
        <dsp:cNvPr id="0" name=""/>
        <dsp:cNvSpPr/>
      </dsp:nvSpPr>
      <dsp:spPr>
        <a:xfrm>
          <a:off x="6476197" y="1664341"/>
          <a:ext cx="2159587" cy="193393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16200000">
        <a:off x="5899245" y="2241294"/>
        <a:ext cx="1585822" cy="431917"/>
      </dsp:txXfrm>
    </dsp:sp>
    <dsp:sp modelId="{214BF3D0-CB84-425F-BD51-62362EFF5A52}">
      <dsp:nvSpPr>
        <dsp:cNvPr id="0" name=""/>
        <dsp:cNvSpPr/>
      </dsp:nvSpPr>
      <dsp:spPr>
        <a:xfrm rot="5400000">
          <a:off x="6342090" y="3202066"/>
          <a:ext cx="284330" cy="2417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1AD29-287F-4F31-B92C-74F04C1DDBB1}">
      <dsp:nvSpPr>
        <dsp:cNvPr id="0" name=""/>
        <dsp:cNvSpPr/>
      </dsp:nvSpPr>
      <dsp:spPr>
        <a:xfrm>
          <a:off x="6868386" y="1664341"/>
          <a:ext cx="1608892" cy="19339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Zgodnje odkrivanje pomembno vpliva na pojav bolezni in/ali PREŽIVETJE</a:t>
          </a:r>
          <a:endParaRPr lang="en-US" sz="2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868386" y="1664341"/>
        <a:ext cx="1608892" cy="1933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213ED-5119-44E5-BE90-32F77D0991ED}" type="datetimeFigureOut">
              <a:rPr lang="sl-SI" smtClean="0"/>
              <a:t>12. 09. 2019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3D4D4-A784-4E53-AA3F-CFBD9BCFBDE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81047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A0AA6-09B9-4C31-B12C-025BBA3A8227}" type="datetimeFigureOut">
              <a:rPr lang="sl-SI" smtClean="0"/>
              <a:t>12. 09. 2019</a:t>
            </a:fld>
            <a:endParaRPr lang="sl-S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3590F-3CBD-4F9A-A595-260597AD4B4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8696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 smtClean="0">
              <a:latin typeface="Arial" panose="020B0604020202020204" pitchFamily="34" charset="0"/>
            </a:endParaRPr>
          </a:p>
        </p:txBody>
      </p:sp>
      <p:sp>
        <p:nvSpPr>
          <p:cNvPr id="2048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12" charset="-128"/>
              </a:defRPr>
            </a:lvl9pPr>
          </a:lstStyle>
          <a:p>
            <a:fld id="{32D2CE38-99F1-4A34-84CF-3CAC1D441040}" type="slidenum">
              <a:rPr lang="sl-SI" altLang="sl-SI" sz="1200" smtClean="0"/>
              <a:pPr/>
              <a:t>12</a:t>
            </a:fld>
            <a:endParaRPr lang="sl-SI" altLang="sl-SI" sz="1200" smtClean="0"/>
          </a:p>
        </p:txBody>
      </p:sp>
    </p:spTree>
    <p:extLst>
      <p:ext uri="{BB962C8B-B14F-4D97-AF65-F5344CB8AC3E}">
        <p14:creationId xmlns:p14="http://schemas.microsoft.com/office/powerpoint/2010/main" val="324460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832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022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7381-46B2-4E79-900D-DD395D712D1E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1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672B-9B5F-4174-9331-CF895737F52F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4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B885-F06B-4973-9B17-32DEA12C7D1A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8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E887-85E0-484D-AA37-3930A8FC2E2B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6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1C61-E471-4BFF-8054-36C97768E6E6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6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0AFA-7F8B-46AF-A02B-0EA197E06E40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7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1A85-8188-43B2-9A95-E734173C4F9A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0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73E-DBA4-43FE-9B76-9A15199C698C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5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8E1-0991-4593-A53A-42198591B466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7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4E3C-7399-47D7-A96D-7CE67C52CCFC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4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1C29F-2A16-48F3-8918-8E23AF144180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0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6C1EE-91FF-481E-B20D-DE9F02E904BA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7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hyperlink" Target="http://www.google.si/url?sa=i&amp;rct=j&amp;q=&amp;esrc=s&amp;frm=1&amp;source=images&amp;cd=&amp;docid=wRZaDniKd7CVIM&amp;tbnid=_iGCxSpBM9VkcM:&amp;ved=0CAUQjRw&amp;url=http://www.referenceforbusiness.com/management/Em-Exp/Employee-Screening-and-Selection.html&amp;ei=VmIvUr2LKsGTtAbA8oDwDA&amp;bvm=bv.51773540,d.Yms&amp;psig=AFQjCNH_-qW4dTOvlP51tCC2_dNb-RWdIQ&amp;ust=1378922318786808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4340" y="1508873"/>
            <a:ext cx="7380309" cy="1965847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Državni</a:t>
            </a:r>
            <a:r>
              <a:rPr lang="en-GB" sz="48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48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 </a:t>
            </a:r>
            <a:r>
              <a:rPr lang="en-GB" sz="4800" dirty="0" err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za</a:t>
            </a:r>
            <a:r>
              <a:rPr lang="en-GB" sz="48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4800" dirty="0" err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zgodnje</a:t>
            </a:r>
            <a:r>
              <a:rPr lang="en-GB" sz="48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4800" dirty="0" err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odkrivanje</a:t>
            </a:r>
            <a:r>
              <a:rPr lang="en-GB" sz="48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4800" dirty="0" err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raka</a:t>
            </a:r>
            <a:r>
              <a:rPr lang="en-GB" sz="48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4800" dirty="0" err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dojk</a:t>
            </a:r>
            <a:r>
              <a:rPr lang="en-GB" sz="48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DORA – 10 let </a:t>
            </a:r>
            <a:r>
              <a:rPr lang="en-GB" sz="4800" dirty="0" err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delovanja</a:t>
            </a:r>
            <a:endParaRPr lang="sl-SI" sz="4800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3272" y="4156263"/>
            <a:ext cx="5676154" cy="187763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sz="3200" b="1" dirty="0" err="1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Skrb</a:t>
            </a:r>
            <a:r>
              <a:rPr lang="en-GB" sz="3200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za</a:t>
            </a:r>
            <a:r>
              <a:rPr lang="en-GB" sz="3200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zdravje</a:t>
            </a:r>
            <a:r>
              <a:rPr lang="en-GB" sz="3200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ž</a:t>
            </a:r>
            <a:r>
              <a:rPr lang="en-GB" sz="3200" b="1" dirty="0" err="1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ensk</a:t>
            </a:r>
            <a:endParaRPr lang="sl-SI" sz="3200" b="1" dirty="0" smtClean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n-GB" i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Bled, 13. September 2019</a:t>
            </a:r>
          </a:p>
          <a:p>
            <a:pPr algn="l"/>
            <a:endParaRPr lang="en-GB" i="1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n-GB" i="1" u="sng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Sonja Tomšič</a:t>
            </a:r>
            <a:r>
              <a:rPr lang="en-GB" i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dr. med., Register in </a:t>
            </a:r>
            <a:r>
              <a:rPr lang="en-GB" i="1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klicni</a:t>
            </a:r>
            <a:r>
              <a:rPr lang="en-GB" i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i="1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center</a:t>
            </a:r>
            <a:r>
              <a:rPr lang="en-GB" i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DORA</a:t>
            </a:r>
          </a:p>
          <a:p>
            <a:pPr algn="l"/>
            <a:r>
              <a:rPr lang="en-GB" i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Katja Jarm, dr. med., </a:t>
            </a:r>
            <a:r>
              <a:rPr lang="en-GB" i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Register in </a:t>
            </a:r>
            <a:r>
              <a:rPr lang="en-GB" i="1" dirty="0" err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klicni</a:t>
            </a:r>
            <a:r>
              <a:rPr lang="en-GB" i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i="1" dirty="0" err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center</a:t>
            </a:r>
            <a:r>
              <a:rPr lang="en-GB" i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DORA</a:t>
            </a:r>
            <a:endParaRPr lang="en-GB" i="1" dirty="0" smtClean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n-GB" i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mag. Maksimiljan Kadivec, dr. med., </a:t>
            </a:r>
            <a:r>
              <a:rPr lang="en-GB" i="1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vodja</a:t>
            </a:r>
            <a:r>
              <a:rPr lang="en-GB" i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i="1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programa</a:t>
            </a:r>
            <a:r>
              <a:rPr lang="en-GB" i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DORA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6634" cy="3017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899" y="3961405"/>
            <a:ext cx="3543301" cy="2362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7557"/>
            <a:ext cx="3008471" cy="1558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85" y="0"/>
            <a:ext cx="2687002" cy="13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sl-SI" sz="36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sl-SI" sz="36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l-SI" sz="36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DORA organiziran </a:t>
            </a:r>
            <a:r>
              <a:rPr lang="sl-SI" sz="36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Državni presejalni program za raka </a:t>
            </a:r>
            <a:r>
              <a:rPr lang="sl-SI" sz="36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dojk</a:t>
            </a:r>
            <a:r>
              <a:rPr lang="en-GB" sz="36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(2008→)</a:t>
            </a:r>
            <a:endParaRPr lang="sl-SI" sz="3600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2022231"/>
            <a:ext cx="10435564" cy="437917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50-69 let </a:t>
            </a:r>
            <a:r>
              <a:rPr lang="sl-SI" sz="20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GB" sz="2000" dirty="0" err="1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ustreznih</a:t>
            </a:r>
            <a:r>
              <a:rPr lang="sl-SI" sz="20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20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280.000 žensk, kar je </a:t>
            </a:r>
            <a:r>
              <a:rPr lang="sl-SI" sz="20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skoraj 1/3 vseh žensk v Sloveniji)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 dve leti</a:t>
            </a:r>
          </a:p>
          <a:p>
            <a:pPr marL="0" indent="0">
              <a:buNone/>
            </a:pPr>
            <a:r>
              <a:rPr lang="sl-SI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sl-SI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isno vabilo</a:t>
            </a:r>
          </a:p>
          <a:p>
            <a:pPr marL="0" indent="0">
              <a:buNone/>
            </a:pPr>
            <a:r>
              <a:rPr lang="sl-SI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lang="sl-SI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igitalna mamografija</a:t>
            </a:r>
            <a:endParaRPr lang="sl-SI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43" y="2475198"/>
            <a:ext cx="3356220" cy="2455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2" y="4500156"/>
            <a:ext cx="2562225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234" y="4774677"/>
            <a:ext cx="2815014" cy="778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60" y="4774677"/>
            <a:ext cx="3597811" cy="97495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23059" y="2344910"/>
            <a:ext cx="761679" cy="1496187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8200" y="380357"/>
            <a:ext cx="731161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Pomembna</a:t>
            </a:r>
            <a:r>
              <a:rPr lang="sl-SI" sz="43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RAZLIKA </a:t>
            </a:r>
            <a:r>
              <a:rPr lang="sl-SI" sz="32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 presejanju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82980" y="2750820"/>
            <a:ext cx="68580" cy="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726303"/>
              </p:ext>
            </p:extLst>
          </p:nvPr>
        </p:nvGraphicFramePr>
        <p:xfrm>
          <a:off x="93294" y="1494692"/>
          <a:ext cx="11762554" cy="4462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Worksheet" r:id="rId5" imgW="11868166" imgH="4343400" progId="Excel.Sheet.12">
                  <p:embed/>
                </p:oleObj>
              </mc:Choice>
              <mc:Fallback>
                <p:oleObj name="Worksheet" r:id="rId5" imgW="11868166" imgH="4343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294" y="1494692"/>
                        <a:ext cx="11762554" cy="4462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1821" y="1136650"/>
            <a:ext cx="5335052" cy="54864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sl-SI" sz="2400" dirty="0" smtClean="0">
                <a:cs typeface="Arial" pitchFamily="34" charset="0"/>
              </a:rPr>
              <a:t>Centralno </a:t>
            </a:r>
            <a:r>
              <a:rPr lang="sl-SI" sz="2400" dirty="0">
                <a:cs typeface="Arial" pitchFamily="34" charset="0"/>
              </a:rPr>
              <a:t>voden </a:t>
            </a:r>
            <a:r>
              <a:rPr lang="sl-SI" sz="2400" dirty="0" smtClean="0">
                <a:cs typeface="Arial" pitchFamily="34" charset="0"/>
              </a:rPr>
              <a:t>program</a:t>
            </a:r>
            <a:r>
              <a:rPr lang="en-GB" sz="2400" dirty="0" smtClean="0">
                <a:cs typeface="Arial" pitchFamily="34" charset="0"/>
              </a:rPr>
              <a:t> v </a:t>
            </a:r>
            <a:r>
              <a:rPr lang="en-GB" sz="2400" dirty="0" err="1" smtClean="0">
                <a:cs typeface="Arial" pitchFamily="34" charset="0"/>
              </a:rPr>
              <a:t>skladu</a:t>
            </a:r>
            <a:r>
              <a:rPr lang="en-GB" sz="2400" dirty="0" smtClean="0">
                <a:cs typeface="Arial" pitchFamily="34" charset="0"/>
              </a:rPr>
              <a:t> z </a:t>
            </a:r>
            <a:r>
              <a:rPr lang="en-GB" sz="2400" dirty="0" err="1" smtClean="0">
                <a:cs typeface="Arial" pitchFamily="34" charset="0"/>
              </a:rPr>
              <a:t>evropskimi</a:t>
            </a:r>
            <a:r>
              <a:rPr lang="en-GB" sz="2400" dirty="0" smtClean="0">
                <a:cs typeface="Arial" pitchFamily="34" charset="0"/>
              </a:rPr>
              <a:t> </a:t>
            </a:r>
            <a:r>
              <a:rPr lang="en-GB" sz="2400" dirty="0" err="1" smtClean="0">
                <a:cs typeface="Arial" pitchFamily="34" charset="0"/>
              </a:rPr>
              <a:t>smernicami</a:t>
            </a:r>
            <a:endParaRPr lang="en-GB" sz="2400" dirty="0" smtClean="0"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cs typeface="Arial" pitchFamily="34" charset="0"/>
              </a:rPr>
              <a:t>Ločena </a:t>
            </a:r>
            <a:r>
              <a:rPr lang="sl-SI" dirty="0">
                <a:cs typeface="Arial" pitchFamily="34" charset="0"/>
              </a:rPr>
              <a:t>obravnava simptomatskih od vabljenih žensk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sl-SI" dirty="0">
                <a:cs typeface="Arial" pitchFamily="34" charset="0"/>
              </a:rPr>
              <a:t>Poudarek na odnosu z </a:t>
            </a:r>
            <a:r>
              <a:rPr lang="sl-SI" dirty="0" smtClean="0">
                <a:cs typeface="Arial" pitchFamily="34" charset="0"/>
              </a:rPr>
              <a:t>žensko</a:t>
            </a:r>
            <a:r>
              <a:rPr lang="en-GB" dirty="0" smtClean="0">
                <a:cs typeface="Arial" pitchFamily="34" charset="0"/>
              </a:rPr>
              <a:t> </a:t>
            </a:r>
            <a:endParaRPr lang="sl-SI" dirty="0"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cs typeface="Arial" pitchFamily="34" charset="0"/>
              </a:rPr>
              <a:t>Hitri </a:t>
            </a:r>
            <a:r>
              <a:rPr lang="sl-SI" dirty="0">
                <a:cs typeface="Arial" pitchFamily="34" charset="0"/>
              </a:rPr>
              <a:t>izvidi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sl-SI" dirty="0">
                <a:cs typeface="Arial" pitchFamily="34" charset="0"/>
              </a:rPr>
              <a:t>Nadaljnja obravnava je del presejalnega procesa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 err="1" smtClean="0">
                <a:cs typeface="Arial" pitchFamily="34" charset="0"/>
              </a:rPr>
              <a:t>Multidisciplinarno</a:t>
            </a:r>
            <a:r>
              <a:rPr lang="en-GB" sz="2400" dirty="0" smtClean="0">
                <a:cs typeface="Arial" pitchFamily="34" charset="0"/>
              </a:rPr>
              <a:t> </a:t>
            </a:r>
            <a:r>
              <a:rPr lang="en-GB" sz="2400" dirty="0" err="1" smtClean="0">
                <a:cs typeface="Arial" pitchFamily="34" charset="0"/>
              </a:rPr>
              <a:t>delo</a:t>
            </a:r>
            <a:r>
              <a:rPr lang="en-GB" sz="2400" dirty="0" smtClean="0">
                <a:cs typeface="Arial" pitchFamily="34" charset="0"/>
              </a:rPr>
              <a:t> - </a:t>
            </a:r>
            <a:r>
              <a:rPr lang="sl-SI" sz="2400" dirty="0" smtClean="0">
                <a:cs typeface="Arial" pitchFamily="34" charset="0"/>
              </a:rPr>
              <a:t>predoperativna </a:t>
            </a:r>
            <a:r>
              <a:rPr lang="sl-SI" sz="2400" dirty="0">
                <a:cs typeface="Arial" pitchFamily="34" charset="0"/>
              </a:rPr>
              <a:t>konf., </a:t>
            </a:r>
            <a:r>
              <a:rPr lang="sl-SI" sz="2400" dirty="0" err="1" smtClean="0">
                <a:cs typeface="Arial" pitchFamily="34" charset="0"/>
              </a:rPr>
              <a:t>pooperativna</a:t>
            </a:r>
            <a:r>
              <a:rPr lang="sl-SI" sz="2400" dirty="0" smtClean="0">
                <a:cs typeface="Arial" pitchFamily="34" charset="0"/>
              </a:rPr>
              <a:t> </a:t>
            </a:r>
            <a:r>
              <a:rPr lang="sl-SI" sz="2400" dirty="0" err="1">
                <a:cs typeface="Arial" pitchFamily="34" charset="0"/>
              </a:rPr>
              <a:t>konf</a:t>
            </a:r>
            <a:r>
              <a:rPr lang="sl-SI" sz="2400" dirty="0" smtClean="0">
                <a:cs typeface="Arial" pitchFamily="34" charset="0"/>
              </a:rPr>
              <a:t>.</a:t>
            </a:r>
            <a:endParaRPr lang="en-GB" sz="2400" dirty="0" smtClean="0">
              <a:cs typeface="Arial" pitchFamily="34" charset="0"/>
            </a:endParaRPr>
          </a:p>
          <a:p>
            <a:pPr algn="l" eaLnBrk="1" hangingPunct="1">
              <a:defRPr/>
            </a:pPr>
            <a:endParaRPr lang="sl-SI" sz="2400" dirty="0">
              <a:cs typeface="Arial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sl-SI" sz="2400" dirty="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820" y="403712"/>
            <a:ext cx="4517910" cy="63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97067" y="110399"/>
            <a:ext cx="2101805" cy="1782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1000 </a:t>
            </a:r>
            <a:r>
              <a:rPr lang="sl-S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slikanih žensk</a:t>
            </a:r>
            <a:endParaRPr lang="sl-SI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84522" y="2006571"/>
            <a:ext cx="2249386" cy="174997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960 žensk </a:t>
            </a:r>
            <a:r>
              <a:rPr lang="sl-S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ima normalno mamografijo</a:t>
            </a:r>
            <a:endParaRPr lang="sl-SI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2323" y="4448906"/>
            <a:ext cx="2168953" cy="17377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sl-S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rejmejo vabilo na mamografijo čez dve leti </a:t>
            </a:r>
            <a:endParaRPr lang="sl-SI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30041" y="4448905"/>
            <a:ext cx="2242395" cy="173774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sl-SI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 žensk </a:t>
            </a:r>
            <a:r>
              <a:rPr lang="sl-S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nima raka dojk</a:t>
            </a:r>
            <a:endParaRPr lang="sl-SI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384785" y="2006571"/>
            <a:ext cx="2627330" cy="17499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 žensk </a:t>
            </a:r>
            <a:r>
              <a:rPr lang="sl-S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potrebuje dodatno obravnavo</a:t>
            </a:r>
            <a:endParaRPr lang="sl-SI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66446" y="4342223"/>
            <a:ext cx="2436016" cy="184826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 ženskam </a:t>
            </a:r>
            <a:r>
              <a:rPr lang="sl-S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odkrijejo raka dojk</a:t>
            </a:r>
            <a:endParaRPr lang="sl-SI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 rot="18832366" flipH="1">
            <a:off x="4328730" y="1622126"/>
            <a:ext cx="764660" cy="484632"/>
          </a:xfrm>
          <a:prstGeom prst="stripedRightArrow">
            <a:avLst/>
          </a:prstGeom>
          <a:solidFill>
            <a:srgbClr val="AE97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Striped Right Arrow 12"/>
          <p:cNvSpPr/>
          <p:nvPr/>
        </p:nvSpPr>
        <p:spPr>
          <a:xfrm rot="18699076" flipH="1">
            <a:off x="2173654" y="3742858"/>
            <a:ext cx="976262" cy="537634"/>
          </a:xfrm>
          <a:prstGeom prst="stripedRightArrow">
            <a:avLst/>
          </a:prstGeom>
          <a:solidFill>
            <a:srgbClr val="AE97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Striped Right Arrow 13"/>
          <p:cNvSpPr/>
          <p:nvPr/>
        </p:nvSpPr>
        <p:spPr>
          <a:xfrm rot="13687285" flipH="1">
            <a:off x="8516830" y="3679530"/>
            <a:ext cx="990490" cy="577589"/>
          </a:xfrm>
          <a:prstGeom prst="stripedRightArrow">
            <a:avLst/>
          </a:prstGeom>
          <a:solidFill>
            <a:srgbClr val="AE97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Striped Right Arrow 14"/>
          <p:cNvSpPr/>
          <p:nvPr/>
        </p:nvSpPr>
        <p:spPr>
          <a:xfrm rot="13544820" flipH="1">
            <a:off x="6627126" y="1588826"/>
            <a:ext cx="673375" cy="484632"/>
          </a:xfrm>
          <a:prstGeom prst="stripedRightArrow">
            <a:avLst/>
          </a:prstGeom>
          <a:solidFill>
            <a:srgbClr val="AE97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Striped Right Arrow 16"/>
          <p:cNvSpPr/>
          <p:nvPr/>
        </p:nvSpPr>
        <p:spPr>
          <a:xfrm flipH="1">
            <a:off x="3397973" y="5075464"/>
            <a:ext cx="1077312" cy="484632"/>
          </a:xfrm>
          <a:prstGeom prst="stripedRightArrow">
            <a:avLst/>
          </a:prstGeom>
          <a:solidFill>
            <a:srgbClr val="AE9780"/>
          </a:solidFill>
          <a:ln>
            <a:solidFill>
              <a:srgbClr val="AE978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Striped Right Arrow 17"/>
          <p:cNvSpPr/>
          <p:nvPr/>
        </p:nvSpPr>
        <p:spPr>
          <a:xfrm rot="18488432" flipH="1">
            <a:off x="5870448" y="3689798"/>
            <a:ext cx="1003863" cy="550550"/>
          </a:xfrm>
          <a:prstGeom prst="stripedRightArrow">
            <a:avLst/>
          </a:prstGeom>
          <a:solidFill>
            <a:srgbClr val="AE97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062546" y="6186654"/>
            <a:ext cx="2962664" cy="66298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KONZILIJ, POGOVOR, ZDRAVLJENJE</a:t>
            </a:r>
            <a:endParaRPr lang="sl-SI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153" y="71872"/>
            <a:ext cx="397412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3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1000 žensk v programu DORA</a:t>
            </a:r>
            <a:endParaRPr lang="sl-SI" sz="4300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584" y="2080725"/>
            <a:ext cx="9144000" cy="2387600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 pomanjkljivostih</a:t>
            </a:r>
            <a:r>
              <a:rPr lang="en-GB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en-GB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prednostih</a:t>
            </a:r>
            <a:r>
              <a:rPr lang="sl-SI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dirty="0" err="1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presejanja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51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3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POMANJKLJIVOSTI </a:t>
            </a:r>
            <a:r>
              <a:rPr lang="sl-SI" sz="3600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presejanja</a:t>
            </a:r>
            <a:r>
              <a:rPr lang="sl-SI" sz="36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za raka dojk</a:t>
            </a:r>
            <a:endParaRPr lang="sl-SI" sz="3600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Ionizirajoče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32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sevanje</a:t>
            </a:r>
          </a:p>
          <a:p>
            <a:pPr marL="0" indent="0">
              <a:buNone/>
            </a:pPr>
            <a:endParaRPr lang="sl-SI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Napačno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32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pozitivni</a:t>
            </a:r>
            <a:r>
              <a:rPr lang="sl-SI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rezultat </a:t>
            </a:r>
          </a:p>
          <a:p>
            <a:pPr marL="0" indent="0">
              <a:buNone/>
            </a:pPr>
            <a:endParaRPr lang="sl-SI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r>
              <a:rPr lang="en-GB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sl-SI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ntervalni</a:t>
            </a:r>
            <a:r>
              <a:rPr lang="sl-SI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rak</a:t>
            </a:r>
            <a:r>
              <a:rPr lang="en-GB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n</a:t>
            </a:r>
            <a:r>
              <a:rPr lang="sl-SI" dirty="0" err="1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apačno</a:t>
            </a:r>
            <a:r>
              <a:rPr lang="sl-SI" dirty="0" smtClean="0">
                <a:solidFill>
                  <a:srgbClr val="826B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32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negativni</a:t>
            </a:r>
            <a:r>
              <a:rPr lang="sl-SI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rezultat </a:t>
            </a:r>
            <a:endParaRPr lang="en-GB" dirty="0" smtClean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sl-SI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</a:t>
            </a: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Prediagnosticiranje</a:t>
            </a:r>
            <a:endParaRPr lang="sl-SI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sz="43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Ionizirajoče</a:t>
            </a:r>
            <a:r>
              <a:rPr lang="sl-SI" altLang="sl-SI" sz="43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altLang="sl-SI" sz="43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sevanje</a:t>
            </a:r>
            <a:br>
              <a:rPr lang="sl-SI" altLang="sl-SI" sz="43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sl-SI" sz="4300" dirty="0">
              <a:solidFill>
                <a:srgbClr val="FF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9122" y="3695185"/>
            <a:ext cx="2954674" cy="1015663"/>
          </a:xfrm>
          <a:prstGeom prst="rect">
            <a:avLst/>
          </a:prstGeom>
          <a:solidFill>
            <a:schemeClr val="accent2"/>
          </a:solidFill>
          <a:ln w="2857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274320" indent="-256032" algn="ctr">
              <a:spcBef>
                <a:spcPct val="20000"/>
              </a:spcBef>
              <a:buSzPct val="60000"/>
              <a:defRPr/>
            </a:pPr>
            <a:r>
              <a:rPr lang="sl-SI" altLang="sl-SI" sz="6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140 : 1</a:t>
            </a:r>
          </a:p>
        </p:txBody>
      </p:sp>
      <p:pic>
        <p:nvPicPr>
          <p:cNvPr id="9" name="Picture 7" descr="j0238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1" y="258764"/>
            <a:ext cx="12811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81" y="3167759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456256" y="1530350"/>
            <a:ext cx="186397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>
            <a:spAutoFit/>
          </a:bodyPr>
          <a:lstStyle/>
          <a:p>
            <a:pPr marL="274320" indent="-256032">
              <a:spcBef>
                <a:spcPct val="20000"/>
              </a:spcBef>
              <a:buSzPct val="60000"/>
              <a:defRPr/>
            </a:pPr>
            <a:r>
              <a:rPr lang="sl-SI" altLang="sl-SI" sz="3200" b="1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sl-SI" altLang="sl-SI" sz="3200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veganje</a:t>
            </a:r>
            <a:endParaRPr lang="en-US" altLang="sl-SI" sz="3200" b="1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3207" y="1529861"/>
            <a:ext cx="131895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none">
            <a:spAutoFit/>
          </a:bodyPr>
          <a:lstStyle/>
          <a:p>
            <a:pPr marL="274320" indent="-256032">
              <a:spcBef>
                <a:spcPct val="20000"/>
              </a:spcBef>
              <a:buSzPct val="60000"/>
              <a:defRPr/>
            </a:pPr>
            <a:r>
              <a:rPr lang="sl-SI" altLang="sl-SI" sz="3200" b="1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</a:t>
            </a:r>
            <a:r>
              <a:rPr lang="sl-SI" altLang="sl-SI" sz="3200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orist</a:t>
            </a:r>
            <a:endParaRPr lang="en-US" altLang="sl-SI" sz="3200" b="1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4255" y="2097174"/>
            <a:ext cx="4106009" cy="5857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640080" lvl="1" indent="-256032">
              <a:spcBef>
                <a:spcPct val="20000"/>
              </a:spcBef>
              <a:buSzPct val="60000"/>
              <a:defRPr/>
            </a:pPr>
            <a:r>
              <a:rPr lang="en-US" altLang="sl-SI" sz="3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</a:t>
            </a:r>
            <a:r>
              <a:rPr lang="sl-SI" altLang="sl-SI" sz="3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RD povzročenih</a:t>
            </a:r>
            <a:endParaRPr lang="en-US" altLang="sl-SI" sz="3200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5144" y="2114636"/>
            <a:ext cx="374466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640080" lvl="1" indent="-256032">
              <a:spcBef>
                <a:spcPct val="20000"/>
              </a:spcBef>
              <a:buSzPct val="60000"/>
              <a:defRPr/>
            </a:pPr>
            <a:r>
              <a:rPr lang="sl-SI" altLang="sl-SI" sz="3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700</a:t>
            </a:r>
            <a:r>
              <a:rPr lang="en-US" altLang="sl-SI" sz="3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altLang="sl-SI" sz="3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RD odkritih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2204" y="2949499"/>
            <a:ext cx="145520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00"/>
            </a:solidFill>
          </a:ln>
        </p:spPr>
        <p:txBody>
          <a:bodyPr wrap="none">
            <a:spAutoFit/>
          </a:bodyPr>
          <a:lstStyle/>
          <a:p>
            <a:pPr marL="274320" indent="-256032">
              <a:spcBef>
                <a:spcPct val="20000"/>
              </a:spcBef>
              <a:buSzPct val="60000"/>
              <a:defRPr/>
            </a:pPr>
            <a:r>
              <a:rPr lang="sl-SI" altLang="sl-SI" sz="32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700 : </a:t>
            </a:r>
            <a:r>
              <a:rPr lang="sl-SI" altLang="sl-SI" sz="3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sl-SI" altLang="sl-SI" sz="3200" b="1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7275" y="5049816"/>
            <a:ext cx="5063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>
              <a:buNone/>
              <a:defRPr/>
            </a:pPr>
            <a:r>
              <a:rPr lang="sl-SI" altLang="sl-SI" sz="12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Mamografija (1x)</a:t>
            </a:r>
            <a:r>
              <a:rPr lang="sl-SI" altLang="sl-SI" sz="12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r>
              <a:rPr lang="sl-SI" altLang="sl-SI" sz="12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0,36 mSv</a:t>
            </a:r>
          </a:p>
          <a:p>
            <a:pPr marL="18288" indent="0">
              <a:buNone/>
              <a:defRPr/>
            </a:pPr>
            <a:r>
              <a:rPr lang="sl-SI" altLang="sl-SI" sz="1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Celotno presejalno</a:t>
            </a:r>
          </a:p>
          <a:p>
            <a:pPr marL="274320" indent="-256032">
              <a:buNone/>
              <a:defRPr/>
            </a:pPr>
            <a:r>
              <a:rPr lang="sl-SI" altLang="sl-SI" sz="1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obdobje 	(10 x)			</a:t>
            </a:r>
            <a:r>
              <a:rPr lang="sl-SI" altLang="sl-SI" sz="12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3,6 </a:t>
            </a:r>
            <a:r>
              <a:rPr lang="sl-SI" altLang="sl-SI" sz="1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mSv</a:t>
            </a:r>
          </a:p>
          <a:p>
            <a:pPr marL="274320" indent="-256032">
              <a:buNone/>
              <a:defRPr/>
            </a:pPr>
            <a:r>
              <a:rPr lang="sl-SI" altLang="sl-SI" sz="12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----------------------------------------------------------------</a:t>
            </a:r>
            <a:endParaRPr lang="sl-SI" altLang="sl-SI" sz="1200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288" indent="0">
              <a:buNone/>
              <a:defRPr/>
            </a:pPr>
            <a:r>
              <a:rPr lang="sl-SI" altLang="sl-SI" sz="1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Polet v ZDA in nazaj 	              0,1 mSv</a:t>
            </a:r>
          </a:p>
          <a:p>
            <a:pPr marL="18288" indent="0">
              <a:buNone/>
              <a:defRPr/>
            </a:pPr>
            <a:r>
              <a:rPr lang="sl-SI" altLang="sl-SI" sz="1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Naravno ozadje 		</a:t>
            </a:r>
            <a:r>
              <a:rPr lang="sl-SI" altLang="sl-SI" sz="12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2,4 </a:t>
            </a:r>
            <a:r>
              <a:rPr lang="sl-SI" altLang="sl-SI" sz="1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mSv/leto </a:t>
            </a:r>
          </a:p>
          <a:p>
            <a:pPr marL="18288" indent="0">
              <a:buNone/>
              <a:defRPr/>
            </a:pPr>
            <a:r>
              <a:rPr lang="sl-SI" altLang="sl-SI" sz="1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Slikanje pljuč			0,1 mSv</a:t>
            </a:r>
          </a:p>
          <a:p>
            <a:pPr marL="18288" indent="0">
              <a:buNone/>
              <a:defRPr/>
            </a:pPr>
            <a:r>
              <a:rPr lang="sl-SI" altLang="sl-SI" sz="12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CT trebuha			10 mSv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1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3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Napačno pozitivni rezultati</a:t>
            </a:r>
            <a:endParaRPr lang="sl-SI" sz="4300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609" y="1592785"/>
            <a:ext cx="10085854" cy="4570623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l-SI" alt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Kadar </a:t>
            </a:r>
            <a:r>
              <a:rPr lang="sl-SI" alt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 </a:t>
            </a:r>
            <a:r>
              <a:rPr lang="sl-SI" alt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ženska </a:t>
            </a:r>
            <a:r>
              <a:rPr lang="sl-SI" alt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zaradi </a:t>
            </a:r>
            <a:r>
              <a:rPr lang="sl-SI" alt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vidnih </a:t>
            </a:r>
            <a:r>
              <a:rPr lang="sl-SI" alt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sprememb </a:t>
            </a:r>
            <a:r>
              <a:rPr lang="sl-SI" alt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 dojki poklicana </a:t>
            </a:r>
            <a:r>
              <a:rPr lang="sl-SI" alt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 dodatno </a:t>
            </a:r>
            <a:r>
              <a:rPr lang="sl-SI" alt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obravnavo in se </a:t>
            </a:r>
            <a:r>
              <a:rPr lang="sl-SI" altLang="sl-SI" sz="32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sprememba izkaže kot </a:t>
            </a:r>
            <a:r>
              <a:rPr lang="sl-SI" altLang="sl-SI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nenevarna.</a:t>
            </a:r>
            <a:r>
              <a:rPr lang="sl-SI" altLang="sl-SI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altLang="sl-SI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420" y="3329968"/>
            <a:ext cx="4922520" cy="212365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200" b="1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Razlogi:</a:t>
            </a:r>
          </a:p>
          <a:p>
            <a:pPr>
              <a:defRPr/>
            </a:pPr>
            <a:r>
              <a:rPr lang="sl-SI" sz="2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Prva mamografija</a:t>
            </a:r>
          </a:p>
          <a:p>
            <a:pPr>
              <a:defRPr/>
            </a:pPr>
            <a:r>
              <a:rPr lang="sl-SI" sz="2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Gosto, nepregledno </a:t>
            </a:r>
            <a:r>
              <a:rPr lang="sl-SI" sz="22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žlezno </a:t>
            </a:r>
            <a:r>
              <a:rPr lang="sl-SI" sz="2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tkivo</a:t>
            </a:r>
          </a:p>
          <a:p>
            <a:pPr>
              <a:defRPr/>
            </a:pPr>
            <a:r>
              <a:rPr lang="sl-SI" sz="2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Uporaba </a:t>
            </a:r>
            <a:r>
              <a:rPr lang="sl-SI" sz="22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nadomestne hormonske terapije</a:t>
            </a:r>
            <a:endParaRPr lang="sl-SI" sz="2200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sl-SI" sz="22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Neznačilen videz </a:t>
            </a:r>
            <a:r>
              <a:rPr lang="sl-SI" sz="2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malih </a:t>
            </a:r>
            <a:r>
              <a:rPr lang="sl-SI" sz="22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rakov dojk</a:t>
            </a:r>
            <a:endParaRPr lang="sl-SI" sz="2200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187440" y="3318859"/>
            <a:ext cx="4632960" cy="52322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4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Nepotreben</a:t>
            </a:r>
            <a:r>
              <a:rPr lang="sl-SI" altLang="sl-SI" sz="28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altLang="sl-SI" sz="28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stres </a:t>
            </a:r>
            <a:r>
              <a:rPr lang="sl-SI" altLang="sl-SI" sz="24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strošek</a:t>
            </a:r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52" y="3934401"/>
            <a:ext cx="3347448" cy="222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sl-SI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ntervaln</a:t>
            </a:r>
            <a:r>
              <a:rPr lang="en-GB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sl-SI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rak</a:t>
            </a:r>
            <a:endParaRPr lang="sl-SI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3359151" y="3068638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05087" y="2232383"/>
            <a:ext cx="15953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l-SI" altLang="sl-SI" sz="2000" dirty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mamografija</a:t>
            </a:r>
            <a:endParaRPr lang="en-US" altLang="sl-SI" sz="2000" dirty="0">
              <a:solidFill>
                <a:srgbClr val="63513F"/>
              </a:solidFill>
              <a:latin typeface="helvetica" panose="020B0604020202020204" pitchFamily="34" charset="0"/>
              <a:ea typeface="ヒラギノ角ゴ Pro W3"/>
              <a:cs typeface="helvetica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256588" y="2276475"/>
            <a:ext cx="15953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l-SI" altLang="sl-SI" sz="2000" dirty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mamografija</a:t>
            </a:r>
            <a:endParaRPr lang="en-US" altLang="sl-SI" sz="2000" dirty="0">
              <a:solidFill>
                <a:srgbClr val="63513F"/>
              </a:solidFill>
              <a:latin typeface="helvetica" panose="020B0604020202020204" pitchFamily="34" charset="0"/>
              <a:ea typeface="ヒラギノ角ゴ Pro W3"/>
              <a:cs typeface="helvetica" panose="020B0604020202020204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251994" y="2636838"/>
            <a:ext cx="358775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sl-SI" altLang="sl-SI" sz="2800" dirty="0">
              <a:solidFill>
                <a:schemeClr val="accent1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359151" y="3068639"/>
            <a:ext cx="144463" cy="73025"/>
          </a:xfrm>
          <a:prstGeom prst="rect">
            <a:avLst/>
          </a:prstGeom>
          <a:solidFill>
            <a:srgbClr val="63513F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l-SI" altLang="sl-SI" sz="1800" dirty="0">
              <a:latin typeface="Tahoma" panose="020B060403050404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048751" y="3068639"/>
            <a:ext cx="144463" cy="73025"/>
          </a:xfrm>
          <a:prstGeom prst="rect">
            <a:avLst/>
          </a:prstGeom>
          <a:solidFill>
            <a:srgbClr val="63513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l-SI" altLang="sl-SI" sz="1800" dirty="0">
              <a:latin typeface="Tahoma" panose="020B0604030504040204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8941594" y="2645807"/>
            <a:ext cx="358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l-SI" altLang="sl-SI" sz="1800" dirty="0">
              <a:latin typeface="Tahoma" panose="020B0604030504040204" pitchFamily="34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6240463" y="2997201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108450" y="3965123"/>
            <a:ext cx="242245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sl-SI" altLang="sl-SI" sz="2800" b="1" dirty="0">
                <a:solidFill>
                  <a:srgbClr val="FF6600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Intervalni </a:t>
            </a:r>
            <a:r>
              <a:rPr lang="sl-SI" altLang="sl-SI" sz="2800" b="1" dirty="0" smtClean="0">
                <a:solidFill>
                  <a:srgbClr val="FF6600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rak</a:t>
            </a:r>
            <a:endParaRPr lang="en-US" altLang="sl-SI" sz="2800" b="1" dirty="0">
              <a:solidFill>
                <a:srgbClr val="FF6600"/>
              </a:solidFill>
              <a:latin typeface="helvetica" panose="020B0604020202020204" pitchFamily="34" charset="0"/>
              <a:ea typeface="ヒラギノ角ゴ Pro W3"/>
              <a:cs typeface="helvetica" panose="020B0604020202020204" pitchFamily="34" charset="0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5592766" y="3131102"/>
            <a:ext cx="1295399" cy="83051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l-SI" altLang="sl-SI" sz="1800" dirty="0">
              <a:latin typeface="Tahoma" panose="020B060403050404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798603" y="4781876"/>
            <a:ext cx="11977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sl-SI" altLang="sl-SI" sz="1800" b="1" dirty="0" smtClean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na novo,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sl-SI" altLang="sl-SI" sz="1800" b="1" dirty="0" smtClean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hitra rast</a:t>
            </a:r>
            <a:endParaRPr lang="sl-SI" altLang="sl-SI" sz="1800" b="1" dirty="0">
              <a:solidFill>
                <a:srgbClr val="63513F"/>
              </a:solidFill>
              <a:latin typeface="Comic Sans MS" panose="030F0702030302020204" pitchFamily="66" charset="0"/>
              <a:ea typeface="ヒラギノ角ゴ Pro W3"/>
              <a:cs typeface="ヒラギノ角ゴ Pro W3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8295550" y="4632913"/>
            <a:ext cx="255399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sl-SI" altLang="sl-SI" sz="1800" b="1" dirty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napačno</a:t>
            </a:r>
            <a:r>
              <a:rPr lang="sl-SI" altLang="sl-SI" sz="1800" b="1" dirty="0">
                <a:solidFill>
                  <a:srgbClr val="63513F"/>
                </a:solidFill>
                <a:latin typeface="Comic Sans MS" panose="030F0702030302020204" pitchFamily="66" charset="0"/>
                <a:ea typeface="ヒラギノ角ゴ Pro W3"/>
                <a:cs typeface="ヒラギノ角ゴ Pro W3"/>
              </a:rPr>
              <a:t> </a:t>
            </a:r>
            <a:r>
              <a:rPr lang="sl-SI" altLang="sl-SI" sz="1800" b="1" dirty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negativni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sl-SI" altLang="sl-SI" sz="2400" b="1" dirty="0">
                <a:solidFill>
                  <a:schemeClr val="accent2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&lt; </a:t>
            </a:r>
            <a:r>
              <a:rPr lang="sl-SI" altLang="sl-SI" sz="2400" b="1" dirty="0" smtClean="0">
                <a:solidFill>
                  <a:schemeClr val="accent2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20 % </a:t>
            </a:r>
            <a:r>
              <a:rPr lang="sl-SI" altLang="sl-SI" sz="1800" b="1" dirty="0" smtClean="0">
                <a:solidFill>
                  <a:schemeClr val="accent2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vseh intervalnih rakov</a:t>
            </a:r>
            <a:endParaRPr lang="en-US" altLang="sl-SI" sz="1800" b="1" dirty="0">
              <a:solidFill>
                <a:schemeClr val="accent2"/>
              </a:solidFill>
              <a:latin typeface="helvetica" panose="020B0604020202020204" pitchFamily="34" charset="0"/>
              <a:ea typeface="ヒラギノ角ゴ Pro W3"/>
              <a:cs typeface="helvetica" panose="020B0604020202020204" pitchFamily="34" charset="0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1613421" y="4569591"/>
            <a:ext cx="1745730" cy="1048281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l-SI" altLang="sl-SI" sz="1800" dirty="0">
              <a:latin typeface="Tahoma" panose="020B0604030504040204" pitchFamily="34" charset="0"/>
            </a:endParaRP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8212286" y="4484841"/>
            <a:ext cx="2779176" cy="1467551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l-SI" altLang="sl-SI" sz="1800" dirty="0">
              <a:latin typeface="Tahoma" panose="020B060403050404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827354" y="5058875"/>
            <a:ext cx="16209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sl-SI" altLang="sl-SI" sz="1800" b="1" dirty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n</a:t>
            </a:r>
            <a:r>
              <a:rPr lang="sl-SI" altLang="sl-SI" sz="1800" b="1" dirty="0" smtClean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ejasni znaki</a:t>
            </a:r>
            <a:endParaRPr lang="sl-SI" altLang="sl-SI" sz="1800" b="1" dirty="0">
              <a:solidFill>
                <a:srgbClr val="63513F"/>
              </a:solidFill>
              <a:latin typeface="helvetica" panose="020B0604020202020204" pitchFamily="34" charset="0"/>
              <a:ea typeface="ヒラギノ角ゴ Pro W3"/>
              <a:cs typeface="helvetica" panose="020B0604020202020204" pitchFamily="34" charset="0"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5743099" y="4782573"/>
            <a:ext cx="1800225" cy="100806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l-SI" altLang="sl-SI" sz="1800" dirty="0">
              <a:latin typeface="Tahoma" panose="020B060403050404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896853" y="4960507"/>
            <a:ext cx="1492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 viden na </a:t>
            </a:r>
          </a:p>
          <a:p>
            <a:r>
              <a:rPr lang="sl-SI" altLang="sl-SI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mamografiji</a:t>
            </a:r>
            <a:endParaRPr lang="sl-SI" altLang="sl-SI" b="1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3737721" y="4779642"/>
            <a:ext cx="1800225" cy="100806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sl-SI" altLang="sl-SI" sz="1800" dirty="0">
              <a:latin typeface="Tahoma" panose="020B060403050404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359151" y="4484841"/>
            <a:ext cx="1705008" cy="399579"/>
          </a:xfrm>
          <a:prstGeom prst="straightConnector1">
            <a:avLst/>
          </a:prstGeom>
          <a:ln w="28575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210389" y="4524220"/>
            <a:ext cx="243852" cy="314829"/>
          </a:xfrm>
          <a:prstGeom prst="straightConnector1">
            <a:avLst/>
          </a:prstGeom>
          <a:ln w="28575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78760" y="4519206"/>
            <a:ext cx="109405" cy="257503"/>
          </a:xfrm>
          <a:prstGeom prst="straightConnector1">
            <a:avLst/>
          </a:prstGeom>
          <a:ln w="28575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558303" y="4519206"/>
            <a:ext cx="698285" cy="365214"/>
          </a:xfrm>
          <a:prstGeom prst="straightConnector1">
            <a:avLst/>
          </a:prstGeom>
          <a:ln w="28575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664199" y="3859153"/>
            <a:ext cx="6527801" cy="27392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6600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sl-SI" altLang="sl-SI" sz="36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REDNO SAMOPREGLEDOVANJE</a:t>
            </a:r>
          </a:p>
          <a:p>
            <a:pPr algn="ctr"/>
            <a:r>
              <a:rPr lang="sl-SI" altLang="sl-SI" sz="36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VSAK MESEC</a:t>
            </a:r>
            <a:endParaRPr lang="sl-SI" altLang="sl-SI" sz="3600" b="1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sl-SI" altLang="sl-SI" sz="36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altLang="sl-SI" sz="2800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KLJUB NORMALNI </a:t>
            </a:r>
            <a:endParaRPr lang="sl-SI" altLang="sl-SI" sz="2800" b="1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sl-SI" altLang="sl-SI" sz="2800" b="1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MAMOGRAFIJI</a:t>
            </a:r>
          </a:p>
        </p:txBody>
      </p:sp>
      <p:pic>
        <p:nvPicPr>
          <p:cNvPr id="317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5888"/>
            <a:ext cx="3924300" cy="41465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4242" y="4835769"/>
            <a:ext cx="397742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u="sng" dirty="0" smtClean="0">
                <a:solidFill>
                  <a:srgbClr val="63513F"/>
                </a:solidFill>
              </a:rPr>
              <a:t>Video o </a:t>
            </a:r>
            <a:r>
              <a:rPr lang="sl-SI" b="1" u="sng" dirty="0" err="1" smtClean="0">
                <a:solidFill>
                  <a:srgbClr val="63513F"/>
                </a:solidFill>
              </a:rPr>
              <a:t>samopregledovanju</a:t>
            </a:r>
            <a:endParaRPr lang="sl-SI" b="1" u="sng" dirty="0">
              <a:solidFill>
                <a:srgbClr val="635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Rak dojke je</a:t>
            </a:r>
            <a:r>
              <a:rPr lang="sl-SI" sz="43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NAJPOGOSTEJŠI RAK </a:t>
            </a:r>
            <a:br>
              <a:rPr lang="sl-SI" sz="43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l-SI" sz="32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 ženskah </a:t>
            </a:r>
            <a:endParaRPr lang="sl-SI" sz="3200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6" y="1647163"/>
            <a:ext cx="5712229" cy="4540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0254" y="6121477"/>
            <a:ext cx="24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Vir: Rak v Sloveniji 2015 </a:t>
            </a:r>
            <a:endParaRPr lang="sl-SI" sz="1600" i="1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5585" y="1951891"/>
            <a:ext cx="34952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1/5</a:t>
            </a:r>
          </a:p>
          <a:p>
            <a:r>
              <a:rPr lang="sl-SI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vseh rakov pri ženskah je rak dojk</a:t>
            </a:r>
            <a:endParaRPr lang="en-GB" sz="3200" b="1" dirty="0" smtClean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3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Prediagnosticiranost</a:t>
            </a:r>
            <a:r>
              <a:rPr lang="sl-SI" dirty="0" smtClean="0">
                <a:solidFill>
                  <a:srgbClr val="FF6600"/>
                </a:solidFill>
              </a:rPr>
              <a:t> </a:t>
            </a:r>
            <a:endParaRPr lang="sl-SI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23" y="1605818"/>
            <a:ext cx="10515600" cy="4351338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  <a:defRPr/>
            </a:pPr>
            <a:r>
              <a:rPr lang="sl-SI" alt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 </a:t>
            </a:r>
            <a:r>
              <a:rPr lang="sl-SI" alt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presejanjem slučajno odkrit </a:t>
            </a:r>
            <a:r>
              <a:rPr lang="sl-SI" altLang="sl-SI" sz="32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preinvazivni ali </a:t>
            </a:r>
            <a:r>
              <a:rPr lang="sl-SI" altLang="sl-SI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invazivni </a:t>
            </a:r>
            <a:r>
              <a:rPr lang="sl-SI" alt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rak dojk, ki </a:t>
            </a:r>
            <a:r>
              <a:rPr lang="sl-SI" alt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zaradi svoje neagresivne narave za </a:t>
            </a:r>
            <a:r>
              <a:rPr lang="sl-SI" alt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časa življenja</a:t>
            </a:r>
            <a:r>
              <a:rPr lang="sl-SI" altLang="sl-SI" dirty="0" smtClean="0">
                <a:solidFill>
                  <a:srgbClr val="826B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altLang="sl-SI" sz="32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 </a:t>
            </a:r>
            <a:r>
              <a:rPr lang="sl-SI" altLang="sl-SI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 nikoli </a:t>
            </a:r>
            <a:r>
              <a:rPr lang="sl-SI" altLang="sl-SI" sz="32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ogrožal </a:t>
            </a:r>
            <a:r>
              <a:rPr lang="sl-SI" alt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ženske. </a:t>
            </a:r>
            <a:endParaRPr lang="sl-SI" altLang="sl-SI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Picture 3" descr="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50" y="3331108"/>
            <a:ext cx="5273667" cy="29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607514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sl-SI" altLang="sl-SI" sz="1100" i="1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Breast cancer screening. IARC handbooks on cancer prevention 2002:145</a:t>
            </a:r>
            <a:endParaRPr lang="en-US" altLang="sl-SI" sz="1100" i="1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626792">
            <a:off x="3489466" y="5002627"/>
            <a:ext cx="4686042" cy="27896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59" y="3848276"/>
            <a:ext cx="1359747" cy="209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87341" y="4568742"/>
            <a:ext cx="791308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19?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7743" y="4830352"/>
            <a:ext cx="585417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9772" y="3451040"/>
            <a:ext cx="785793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54?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7379" y="3478412"/>
            <a:ext cx="585417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sl-SI" sz="28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54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PREDNOSTI</a:t>
            </a:r>
            <a:endParaRPr lang="sl-SI" sz="5400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sl-SI" sz="36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Zmanjševanje</a:t>
            </a:r>
            <a:r>
              <a:rPr lang="sl-SI" dirty="0">
                <a:solidFill>
                  <a:srgbClr val="826B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umrljivosti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srgbClr val="826B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r>
              <a:rPr lang="sl-SI" sz="40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Več ohranitvenih </a:t>
            </a:r>
            <a:r>
              <a:rPr 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operacij </a:t>
            </a:r>
            <a:r>
              <a:rPr lang="sl-SI" sz="20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(nič več odstranitve cele dojke)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srgbClr val="826B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</a:t>
            </a:r>
            <a:r>
              <a:rPr lang="sl-SI" sz="36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Manj agresivno </a:t>
            </a:r>
            <a:r>
              <a:rPr 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zdravljenje </a:t>
            </a:r>
            <a:r>
              <a:rPr lang="sl-SI" sz="20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(kemoterapija)</a:t>
            </a:r>
            <a:r>
              <a:rPr lang="sl-SI" dirty="0">
                <a:solidFill>
                  <a:srgbClr val="826B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	</a:t>
            </a:r>
            <a:r>
              <a:rPr lang="sl-SI" dirty="0" smtClean="0">
                <a:solidFill>
                  <a:srgbClr val="826B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sl-SI" sz="40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Manj </a:t>
            </a:r>
            <a:r>
              <a:rPr lang="sl-SI" sz="40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odstranitev</a:t>
            </a:r>
            <a:r>
              <a:rPr lang="sl-SI" sz="40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vseh </a:t>
            </a: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pazdušnih bezgavk </a:t>
            </a:r>
            <a:endParaRPr lang="sl-SI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srgbClr val="826B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</a:t>
            </a:r>
            <a:r>
              <a:rPr lang="sl-SI" sz="40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Nižji</a:t>
            </a:r>
            <a:r>
              <a:rPr lang="sl-SI" sz="40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stroški zdravljenja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srgbClr val="826B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	</a:t>
            </a:r>
            <a:r>
              <a:rPr lang="sl-SI" sz="40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Krajša</a:t>
            </a:r>
            <a:r>
              <a:rPr lang="sl-SI" dirty="0">
                <a:solidFill>
                  <a:srgbClr val="826B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odsotnost od </a:t>
            </a: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dela</a:t>
            </a:r>
            <a:endParaRPr lang="en-GB" dirty="0" smtClean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sl-SI" b="1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sl-SI" sz="44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VEČJA </a:t>
            </a:r>
            <a:r>
              <a:rPr lang="sl-SI" sz="44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KAKOVOST ŽIVLJENJA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7819"/>
            <a:ext cx="25812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181" y="678180"/>
            <a:ext cx="8584072" cy="5498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436667" cy="1325563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Širitev</a:t>
            </a:r>
            <a:r>
              <a:rPr lang="en-GB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DORE </a:t>
            </a:r>
            <a:r>
              <a:rPr lang="en-GB" sz="3200" b="1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</a:t>
            </a:r>
            <a:r>
              <a:rPr lang="en-GB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Sloveniji</a:t>
            </a:r>
            <a:endParaRPr lang="sl-SI" sz="3200" b="1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90929" y="6228182"/>
            <a:ext cx="6464929" cy="4843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 </a:t>
            </a:r>
            <a:r>
              <a:rPr lang="en-GB" sz="3600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leta</a:t>
            </a:r>
            <a:r>
              <a:rPr lang="en-GB" sz="36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2018 </a:t>
            </a:r>
            <a:r>
              <a:rPr lang="en-GB" sz="3600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</a:t>
            </a:r>
            <a:r>
              <a:rPr lang="en-GB" sz="36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celi</a:t>
            </a:r>
            <a:r>
              <a:rPr lang="en-GB" sz="36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600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Sloveniji</a:t>
            </a:r>
            <a:r>
              <a:rPr lang="en-GB" sz="36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sl-SI" sz="3600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06884" y="202407"/>
            <a:ext cx="6917916" cy="1143000"/>
          </a:xfrm>
        </p:spPr>
        <p:txBody>
          <a:bodyPr/>
          <a:lstStyle/>
          <a:p>
            <a:r>
              <a:rPr lang="sl-SI" altLang="sl-SI" sz="3200" b="1" dirty="0" smtClean="0">
                <a:solidFill>
                  <a:srgbClr val="E069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Mreža centrov DORA 201</a:t>
            </a:r>
            <a:r>
              <a:rPr lang="en-GB" altLang="sl-SI" sz="3200" b="1" dirty="0" smtClean="0">
                <a:solidFill>
                  <a:srgbClr val="E069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endParaRPr lang="sl-SI" altLang="sl-SI" sz="3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379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8488" y="3746500"/>
            <a:ext cx="835025" cy="584200"/>
          </a:xfrm>
        </p:spPr>
      </p:pic>
      <p:sp>
        <p:nvSpPr>
          <p:cNvPr id="4" name="Oval 3"/>
          <p:cNvSpPr/>
          <p:nvPr/>
        </p:nvSpPr>
        <p:spPr>
          <a:xfrm>
            <a:off x="4856162" y="2667000"/>
            <a:ext cx="3068638" cy="20193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OE Ljubljana:</a:t>
            </a:r>
            <a:r>
              <a:rPr lang="sl-SI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sl-SI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PDC OI </a:t>
            </a: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– 3 aparati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ZD Ljubljana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Mobilna enota </a:t>
            </a:r>
            <a:r>
              <a:rPr lang="sl-SI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OI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(</a:t>
            </a:r>
            <a:r>
              <a:rPr lang="en-GB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Vrhnika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Idrija, </a:t>
            </a:r>
            <a:r>
              <a:rPr lang="en-GB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Kamnik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GB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Litija</a:t>
            </a:r>
            <a:r>
              <a:rPr lang="en-GB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sl-SI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SB Trbovlje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ZD Domžale</a:t>
            </a:r>
          </a:p>
        </p:txBody>
      </p:sp>
      <p:sp>
        <p:nvSpPr>
          <p:cNvPr id="5" name="Oval 4"/>
          <p:cNvSpPr/>
          <p:nvPr/>
        </p:nvSpPr>
        <p:spPr>
          <a:xfrm>
            <a:off x="2055813" y="1687513"/>
            <a:ext cx="2038350" cy="1223962"/>
          </a:xfrm>
          <a:prstGeom prst="ellips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OE Kranj:</a:t>
            </a: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BGP Kranj 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+</a:t>
            </a:r>
          </a:p>
          <a:p>
            <a:pPr algn="ctr" eaLnBrk="1" hangingPunct="1">
              <a:defRPr/>
            </a:pPr>
            <a:r>
              <a:rPr lang="sl-SI" sz="1200" dirty="0">
                <a:solidFill>
                  <a:schemeClr val="tx1"/>
                </a:solidFill>
                <a:latin typeface="Arial Narrow" panose="020B0606020202030204" pitchFamily="34" charset="0"/>
              </a:rPr>
              <a:t>Mobilna enota OI</a:t>
            </a:r>
          </a:p>
          <a:p>
            <a:pPr algn="ctr" eaLnBrk="1" hangingPunct="1">
              <a:defRPr/>
            </a:pPr>
            <a:r>
              <a:rPr lang="sl-SI" sz="1200" dirty="0">
                <a:solidFill>
                  <a:schemeClr val="tx1"/>
                </a:solidFill>
                <a:latin typeface="Arial Narrow" panose="020B0606020202030204" pitchFamily="34" charset="0"/>
              </a:rPr>
              <a:t>Jesenice</a:t>
            </a:r>
          </a:p>
        </p:txBody>
      </p:sp>
      <p:sp>
        <p:nvSpPr>
          <p:cNvPr id="6" name="Oval 5"/>
          <p:cNvSpPr/>
          <p:nvPr/>
        </p:nvSpPr>
        <p:spPr>
          <a:xfrm>
            <a:off x="8478837" y="1508919"/>
            <a:ext cx="2086557" cy="13366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OE Maribor:</a:t>
            </a:r>
          </a:p>
          <a:p>
            <a:pPr algn="ctr" eaLnBrk="1" hangingPunct="1">
              <a:defRPr/>
            </a:pPr>
            <a:r>
              <a:rPr lang="sl-SI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PDC Maribor</a:t>
            </a: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UKC Maribor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ZD Maribor 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SB Ptuj </a:t>
            </a:r>
          </a:p>
        </p:txBody>
      </p:sp>
      <p:sp>
        <p:nvSpPr>
          <p:cNvPr id="7" name="Oval 6"/>
          <p:cNvSpPr/>
          <p:nvPr/>
        </p:nvSpPr>
        <p:spPr>
          <a:xfrm>
            <a:off x="2580481" y="4976135"/>
            <a:ext cx="1930400" cy="1262063"/>
          </a:xfrm>
          <a:prstGeom prst="ellips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OE Koper:</a:t>
            </a: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SB Izola  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+</a:t>
            </a:r>
          </a:p>
          <a:p>
            <a:pPr algn="ctr" eaLnBrk="1" hangingPunct="1">
              <a:defRPr/>
            </a:pPr>
            <a:r>
              <a:rPr lang="sl-SI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Mobilna enota OI</a:t>
            </a:r>
          </a:p>
          <a:p>
            <a:pPr algn="ctr" eaLnBrk="1" hangingPunct="1">
              <a:defRPr/>
            </a:pPr>
            <a:r>
              <a:rPr lang="sl-SI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Postojna</a:t>
            </a:r>
          </a:p>
        </p:txBody>
      </p:sp>
      <p:sp>
        <p:nvSpPr>
          <p:cNvPr id="8" name="Oval 7"/>
          <p:cNvSpPr/>
          <p:nvPr/>
        </p:nvSpPr>
        <p:spPr>
          <a:xfrm>
            <a:off x="1378617" y="3321050"/>
            <a:ext cx="2135188" cy="1074737"/>
          </a:xfrm>
          <a:prstGeom prst="ellips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OE Nova Gorica:</a:t>
            </a: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SB N. Gorica</a:t>
            </a:r>
          </a:p>
        </p:txBody>
      </p:sp>
      <p:cxnSp>
        <p:nvCxnSpPr>
          <p:cNvPr id="9" name="Straight Connector 8"/>
          <p:cNvCxnSpPr>
            <a:stCxn id="4" idx="1"/>
            <a:endCxn id="5" idx="6"/>
          </p:cNvCxnSpPr>
          <p:nvPr/>
        </p:nvCxnSpPr>
        <p:spPr>
          <a:xfrm flipH="1" flipV="1">
            <a:off x="4094163" y="2299494"/>
            <a:ext cx="1211391" cy="663226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  <a:endCxn id="8" idx="6"/>
          </p:cNvCxnSpPr>
          <p:nvPr/>
        </p:nvCxnSpPr>
        <p:spPr>
          <a:xfrm flipH="1">
            <a:off x="3513805" y="3676650"/>
            <a:ext cx="1342357" cy="181769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7"/>
            <a:endCxn id="4" idx="3"/>
          </p:cNvCxnSpPr>
          <p:nvPr/>
        </p:nvCxnSpPr>
        <p:spPr>
          <a:xfrm flipV="1">
            <a:off x="4228180" y="4390580"/>
            <a:ext cx="1077374" cy="77038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233373" y="5221191"/>
            <a:ext cx="1940876" cy="1074738"/>
          </a:xfrm>
          <a:prstGeom prst="ellips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OE Novo mesto:</a:t>
            </a: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ZD N. mesto</a:t>
            </a:r>
          </a:p>
        </p:txBody>
      </p:sp>
      <p:cxnSp>
        <p:nvCxnSpPr>
          <p:cNvPr id="14" name="Straight Connector 13"/>
          <p:cNvCxnSpPr>
            <a:stCxn id="13" idx="0"/>
            <a:endCxn id="4" idx="4"/>
          </p:cNvCxnSpPr>
          <p:nvPr/>
        </p:nvCxnSpPr>
        <p:spPr>
          <a:xfrm flipH="1" flipV="1">
            <a:off x="6390481" y="4686300"/>
            <a:ext cx="813330" cy="53489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689937" y="1385122"/>
            <a:ext cx="1484312" cy="9477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OE Ravne: 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SB Slovenj Gradec </a:t>
            </a:r>
          </a:p>
        </p:txBody>
      </p:sp>
      <p:sp>
        <p:nvSpPr>
          <p:cNvPr id="16" name="Oval 15"/>
          <p:cNvSpPr/>
          <p:nvPr/>
        </p:nvSpPr>
        <p:spPr>
          <a:xfrm>
            <a:off x="9777557" y="511992"/>
            <a:ext cx="2341880" cy="7905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OE Murska Sobota: </a:t>
            </a:r>
          </a:p>
          <a:p>
            <a:pPr algn="ctr" eaLnBrk="1" hangingPunct="1">
              <a:defRPr/>
            </a:pPr>
            <a:r>
              <a:rPr lang="sl-SI" sz="1500" dirty="0">
                <a:solidFill>
                  <a:schemeClr val="tx1"/>
                </a:solidFill>
                <a:latin typeface="Arial Narrow" panose="020B0606020202030204" pitchFamily="34" charset="0"/>
              </a:rPr>
              <a:t>SB M. Sobota </a:t>
            </a:r>
          </a:p>
        </p:txBody>
      </p:sp>
      <p:sp>
        <p:nvSpPr>
          <p:cNvPr id="17" name="Oval 16"/>
          <p:cNvSpPr/>
          <p:nvPr/>
        </p:nvSpPr>
        <p:spPr>
          <a:xfrm>
            <a:off x="8199582" y="3080821"/>
            <a:ext cx="1577975" cy="9128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OE Celje: 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SB CE</a:t>
            </a:r>
          </a:p>
          <a:p>
            <a:pPr algn="ctr"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 Narrow" panose="020B0606020202030204" pitchFamily="34" charset="0"/>
              </a:rPr>
              <a:t>ZD CE 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284913" y="2968625"/>
            <a:ext cx="30162" cy="352425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6"/>
            <a:endCxn id="17" idx="2"/>
          </p:cNvCxnSpPr>
          <p:nvPr/>
        </p:nvCxnSpPr>
        <p:spPr>
          <a:xfrm flipV="1">
            <a:off x="7924800" y="3537227"/>
            <a:ext cx="274782" cy="139423"/>
          </a:xfrm>
          <a:prstGeom prst="line">
            <a:avLst/>
          </a:prstGeom>
          <a:ln w="158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578426" y="4597140"/>
            <a:ext cx="1651000" cy="779462"/>
          </a:xfrm>
          <a:prstGeom prst="ellips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OE Krško: </a:t>
            </a:r>
          </a:p>
          <a:p>
            <a:pPr algn="ctr" eaLnBrk="1" hangingPunct="1">
              <a:defRPr/>
            </a:pPr>
            <a:r>
              <a:rPr lang="sl-SI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SB Brežice</a:t>
            </a:r>
          </a:p>
        </p:txBody>
      </p:sp>
      <p:cxnSp>
        <p:nvCxnSpPr>
          <p:cNvPr id="22" name="Straight Connector 21"/>
          <p:cNvCxnSpPr>
            <a:stCxn id="21" idx="1"/>
            <a:endCxn id="4" idx="5"/>
          </p:cNvCxnSpPr>
          <p:nvPr/>
        </p:nvCxnSpPr>
        <p:spPr>
          <a:xfrm flipH="1" flipV="1">
            <a:off x="7475408" y="4390580"/>
            <a:ext cx="1344801" cy="32071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0"/>
            <a:endCxn id="16" idx="2"/>
          </p:cNvCxnSpPr>
          <p:nvPr/>
        </p:nvCxnSpPr>
        <p:spPr>
          <a:xfrm flipV="1">
            <a:off x="9522116" y="907280"/>
            <a:ext cx="255441" cy="601639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0"/>
            <a:endCxn id="6" idx="4"/>
          </p:cNvCxnSpPr>
          <p:nvPr/>
        </p:nvCxnSpPr>
        <p:spPr>
          <a:xfrm flipV="1">
            <a:off x="8988570" y="2845594"/>
            <a:ext cx="533546" cy="235227"/>
          </a:xfrm>
          <a:prstGeom prst="line">
            <a:avLst/>
          </a:prstGeom>
          <a:ln w="22225">
            <a:solidFill>
              <a:srgbClr val="8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2"/>
            <a:endCxn id="15" idx="6"/>
          </p:cNvCxnSpPr>
          <p:nvPr/>
        </p:nvCxnSpPr>
        <p:spPr>
          <a:xfrm flipH="1" flipV="1">
            <a:off x="8174249" y="1858991"/>
            <a:ext cx="304588" cy="318266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7"/>
            <a:endCxn id="6" idx="3"/>
          </p:cNvCxnSpPr>
          <p:nvPr/>
        </p:nvCxnSpPr>
        <p:spPr>
          <a:xfrm flipV="1">
            <a:off x="7475408" y="2649842"/>
            <a:ext cx="1308998" cy="312878"/>
          </a:xfrm>
          <a:prstGeom prst="line">
            <a:avLst/>
          </a:prstGeom>
          <a:ln w="82550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293" y="129540"/>
            <a:ext cx="9561932" cy="6630700"/>
          </a:xfrm>
          <a:prstGeom prst="rect">
            <a:avLst/>
          </a:prstGeom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838200" y="342265"/>
            <a:ext cx="5394960" cy="1325563"/>
          </a:xfrm>
        </p:spPr>
        <p:txBody>
          <a:bodyPr>
            <a:noAutofit/>
          </a:bodyPr>
          <a:lstStyle/>
          <a:p>
            <a:r>
              <a:rPr lang="en-GB" altLang="sl-SI" sz="3200" b="1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Občine</a:t>
            </a:r>
            <a:r>
              <a:rPr lang="en-GB" altLang="sl-SI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OE ZZZS in </a:t>
            </a:r>
            <a:r>
              <a:rPr lang="en-GB" altLang="sl-SI" sz="3200" b="1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presejalni</a:t>
            </a:r>
            <a:r>
              <a:rPr lang="en-GB" altLang="sl-SI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altLang="sl-SI" sz="3200" b="1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centri</a:t>
            </a:r>
            <a:r>
              <a:rPr lang="en-GB" altLang="sl-SI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DORA</a:t>
            </a:r>
            <a:endParaRPr lang="sl-SI" altLang="sl-SI" sz="3200" b="1" dirty="0" smtClean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845"/>
            <a:ext cx="1200538" cy="6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5465843" y="96567"/>
          <a:ext cx="5647634" cy="6066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030">
                  <a:extLst>
                    <a:ext uri="{9D8B030D-6E8A-4147-A177-3AD203B41FA5}">
                      <a16:colId xmlns:a16="http://schemas.microsoft.com/office/drawing/2014/main" val="176417131"/>
                    </a:ext>
                  </a:extLst>
                </a:gridCol>
                <a:gridCol w="2219756">
                  <a:extLst>
                    <a:ext uri="{9D8B030D-6E8A-4147-A177-3AD203B41FA5}">
                      <a16:colId xmlns:a16="http://schemas.microsoft.com/office/drawing/2014/main" val="4131111707"/>
                    </a:ext>
                  </a:extLst>
                </a:gridCol>
                <a:gridCol w="2320848">
                  <a:extLst>
                    <a:ext uri="{9D8B030D-6E8A-4147-A177-3AD203B41FA5}">
                      <a16:colId xmlns:a16="http://schemas.microsoft.com/office/drawing/2014/main" val="2490932760"/>
                    </a:ext>
                  </a:extLst>
                </a:gridCol>
              </a:tblGrid>
              <a:tr h="8928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cap="all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LETO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cap="all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ŠT. SLIKANIH </a:t>
                      </a:r>
                      <a:r>
                        <a:rPr lang="sl-SI" sz="1800" cap="all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ŽENSK</a:t>
                      </a:r>
                      <a:endParaRPr lang="sl-SI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cap="all" dirty="0" smtClean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ŠT. ŽENSK Z ODKRITIM RAKOM DOJK*</a:t>
                      </a:r>
                      <a:endParaRPr lang="sl-SI" sz="1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970668"/>
                  </a:ext>
                </a:extLst>
              </a:tr>
              <a:tr h="487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cap="all" dirty="0" smtClean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2008</a:t>
                      </a:r>
                      <a:r>
                        <a:rPr lang="sl-SI" sz="2000" cap="all" dirty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rgbClr val="63513F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1.654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28546"/>
                  </a:ext>
                </a:extLst>
              </a:tr>
              <a:tr h="487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cap="all" dirty="0" smtClean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2009</a:t>
                      </a:r>
                      <a:r>
                        <a:rPr lang="sl-SI" sz="2000" cap="all" dirty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rgbClr val="63513F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3.281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458857"/>
                  </a:ext>
                </a:extLst>
              </a:tr>
              <a:tr h="487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cap="all" dirty="0" smtClean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2010</a:t>
                      </a:r>
                      <a:r>
                        <a:rPr lang="sl-SI" sz="2000" cap="all" dirty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rgbClr val="63513F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9.884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79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846832"/>
                  </a:ext>
                </a:extLst>
              </a:tr>
              <a:tr h="487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cap="all" dirty="0" smtClean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2011</a:t>
                      </a:r>
                      <a:r>
                        <a:rPr lang="sl-SI" sz="2000" cap="all" dirty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rgbClr val="63513F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19.794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143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317740"/>
                  </a:ext>
                </a:extLst>
              </a:tr>
              <a:tr h="408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cap="all" dirty="0" smtClean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2012</a:t>
                      </a:r>
                      <a:r>
                        <a:rPr lang="sl-SI" sz="2000" cap="all" dirty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rgbClr val="63513F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25.121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21747"/>
                  </a:ext>
                </a:extLst>
              </a:tr>
              <a:tr h="487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cap="all" dirty="0" smtClean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2013</a:t>
                      </a:r>
                      <a:r>
                        <a:rPr lang="sl-SI" sz="2000" cap="all" dirty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rgbClr val="63513F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25.695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163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90531"/>
                  </a:ext>
                </a:extLst>
              </a:tr>
              <a:tr h="487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cap="all" dirty="0" smtClean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2014</a:t>
                      </a:r>
                      <a:r>
                        <a:rPr lang="sl-SI" sz="2000" cap="all" dirty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rgbClr val="63513F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32.588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187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53067"/>
                  </a:ext>
                </a:extLst>
              </a:tr>
              <a:tr h="487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cap="all" dirty="0" smtClean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2015</a:t>
                      </a:r>
                      <a:r>
                        <a:rPr lang="sl-SI" sz="2000" cap="all" dirty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rgbClr val="63513F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39.745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249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773297"/>
                  </a:ext>
                </a:extLst>
              </a:tr>
              <a:tr h="487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cap="all" dirty="0" smtClean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2016</a:t>
                      </a:r>
                      <a:r>
                        <a:rPr lang="sl-SI" sz="2000" cap="all" dirty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rgbClr val="63513F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57.012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372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4385"/>
                  </a:ext>
                </a:extLst>
              </a:tr>
              <a:tr h="487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cap="all" dirty="0" smtClean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2017</a:t>
                      </a:r>
                      <a:r>
                        <a:rPr lang="sl-SI" sz="2000" cap="all" dirty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rgbClr val="63513F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69.534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436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10330"/>
                  </a:ext>
                </a:extLst>
              </a:tr>
              <a:tr h="379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cap="all" dirty="0" smtClean="0">
                          <a:solidFill>
                            <a:srgbClr val="63513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2018</a:t>
                      </a:r>
                      <a:endParaRPr lang="sl-SI" sz="2000" dirty="0">
                        <a:solidFill>
                          <a:srgbClr val="63513F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90.171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kern="1200" dirty="0" smtClean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544</a:t>
                      </a:r>
                      <a:endParaRPr lang="sl-SI" sz="2000" b="1" kern="120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04484"/>
                  </a:ext>
                </a:extLst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576638" y="1938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346" y="869532"/>
            <a:ext cx="512058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DORA v 10 letih</a:t>
            </a:r>
          </a:p>
          <a:p>
            <a:endParaRPr lang="sl-SI" sz="32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l-SI" sz="3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več kot </a:t>
            </a:r>
            <a:r>
              <a:rPr lang="sl-SI" sz="32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370.000 </a:t>
            </a:r>
            <a:endParaRPr lang="sl-SI" sz="3200" b="1" dirty="0" smtClean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l-SI" sz="32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mamografij</a:t>
            </a:r>
            <a:endParaRPr lang="sl-SI" sz="3200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l-SI" sz="32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l-SI" sz="3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 več kot </a:t>
            </a:r>
            <a:r>
              <a:rPr lang="sl-SI" sz="32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2.400 </a:t>
            </a:r>
            <a:r>
              <a:rPr lang="sl-SI" sz="3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ženskah odkrit rak dojk </a:t>
            </a:r>
            <a:r>
              <a:rPr lang="sl-SI" sz="20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GB" sz="20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70 % v </a:t>
            </a:r>
            <a:r>
              <a:rPr lang="en-GB" sz="2000" dirty="0" err="1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omejeni</a:t>
            </a:r>
            <a:r>
              <a:rPr lang="sl-SI" sz="20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obliki</a:t>
            </a:r>
            <a:r>
              <a:rPr lang="sl-SI" sz="20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sl-SI" sz="2000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l-SI" sz="3200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l-SI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lang="en-GB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sl-SI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-%</a:t>
            </a:r>
            <a:r>
              <a:rPr lang="sl-SI" sz="3200" dirty="0" smtClean="0">
                <a:solidFill>
                  <a:srgbClr val="826B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32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udeležba </a:t>
            </a:r>
            <a:r>
              <a:rPr lang="sl-SI" sz="32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žensk</a:t>
            </a:r>
          </a:p>
          <a:p>
            <a:pPr algn="r"/>
            <a:endParaRPr lang="sl-SI" sz="3200" dirty="0" smtClean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l-SI" sz="16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	</a:t>
            </a:r>
          </a:p>
          <a:p>
            <a:pPr algn="r"/>
            <a:r>
              <a:rPr lang="sl-SI" sz="1600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16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</a:t>
            </a:r>
            <a:endParaRPr lang="sl-SI" sz="1600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5086" y="6163412"/>
            <a:ext cx="553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 rak dojk, večinoma odkrit na začetni stopnji bolezni</a:t>
            </a:r>
          </a:p>
        </p:txBody>
      </p:sp>
    </p:spTree>
    <p:extLst>
      <p:ext uri="{BB962C8B-B14F-4D97-AF65-F5344CB8AC3E}">
        <p14:creationId xmlns:p14="http://schemas.microsoft.com/office/powerpoint/2010/main" val="12336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724277"/>
            <a:ext cx="10152278" cy="51758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95550" y="5013325"/>
            <a:ext cx="7200900" cy="1500188"/>
          </a:xfrm>
        </p:spPr>
        <p:txBody>
          <a:bodyPr>
            <a:normAutofit/>
          </a:bodyPr>
          <a:lstStyle/>
          <a:p>
            <a:pPr algn="l"/>
            <a:r>
              <a:rPr lang="sl-SI" sz="4000" dirty="0"/>
              <a:t/>
            </a:r>
            <a:br>
              <a:rPr lang="sl-SI" sz="4000" dirty="0"/>
            </a:br>
            <a:endParaRPr lang="sl-SI" sz="1800" dirty="0">
              <a:latin typeface="Cambria" panose="02040503050406030204" pitchFamily="18" charset="0"/>
            </a:endParaRPr>
          </a:p>
        </p:txBody>
      </p:sp>
      <p:sp>
        <p:nvSpPr>
          <p:cNvPr id="16387" name="PoljeZBesedilom 4"/>
          <p:cNvSpPr txBox="1">
            <a:spLocks noChangeArrowheads="1"/>
          </p:cNvSpPr>
          <p:nvPr/>
        </p:nvSpPr>
        <p:spPr bwMode="auto">
          <a:xfrm>
            <a:off x="450480" y="354826"/>
            <a:ext cx="6127531" cy="55553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l-SI" sz="4000" b="1" dirty="0"/>
          </a:p>
          <a:p>
            <a:r>
              <a:rPr lang="sl-SI" sz="3500" b="1" dirty="0">
                <a:solidFill>
                  <a:srgbClr val="63513F"/>
                </a:solidFill>
              </a:rPr>
              <a:t>Dodatne </a:t>
            </a:r>
            <a:r>
              <a:rPr lang="sl-SI" sz="3500" b="1" dirty="0" smtClean="0">
                <a:solidFill>
                  <a:srgbClr val="63513F"/>
                </a:solidFill>
              </a:rPr>
              <a:t>informacije</a:t>
            </a:r>
            <a:endParaRPr lang="sl-SI" sz="3500" b="1" dirty="0">
              <a:solidFill>
                <a:srgbClr val="63513F"/>
              </a:solidFill>
            </a:endParaRPr>
          </a:p>
          <a:p>
            <a:r>
              <a:rPr lang="sl-SI" sz="3500" b="1" dirty="0" smtClean="0">
                <a:solidFill>
                  <a:srgbClr val="63513F"/>
                </a:solidFill>
              </a:rPr>
              <a:t>DORA</a:t>
            </a:r>
            <a:endParaRPr lang="sl-SI" sz="3500" b="1" dirty="0">
              <a:solidFill>
                <a:srgbClr val="63513F"/>
              </a:solidFill>
            </a:endParaRPr>
          </a:p>
          <a:p>
            <a:endParaRPr lang="sl-SI" sz="3500" b="1" dirty="0" smtClean="0">
              <a:solidFill>
                <a:srgbClr val="FF6600"/>
              </a:solidFill>
            </a:endParaRPr>
          </a:p>
          <a:p>
            <a:r>
              <a:rPr lang="sl-SI" sz="3500" b="1" dirty="0" smtClean="0">
                <a:solidFill>
                  <a:srgbClr val="FF6600"/>
                </a:solidFill>
              </a:rPr>
              <a:t>brezplačni telefon 080 </a:t>
            </a:r>
            <a:r>
              <a:rPr lang="sl-SI" sz="3500" b="1" dirty="0">
                <a:solidFill>
                  <a:srgbClr val="FF6600"/>
                </a:solidFill>
              </a:rPr>
              <a:t>27 28 </a:t>
            </a:r>
            <a:endParaRPr lang="sl-SI" sz="3500" b="1" dirty="0" smtClean="0">
              <a:solidFill>
                <a:srgbClr val="FF6600"/>
              </a:solidFill>
            </a:endParaRPr>
          </a:p>
          <a:p>
            <a:r>
              <a:rPr lang="sl-SI" sz="3500" dirty="0" smtClean="0">
                <a:solidFill>
                  <a:srgbClr val="63513F"/>
                </a:solidFill>
              </a:rPr>
              <a:t>vsak delavnik med 9. in 12. uro</a:t>
            </a:r>
            <a:endParaRPr lang="sl-SI" sz="3500" dirty="0">
              <a:solidFill>
                <a:srgbClr val="63513F"/>
              </a:solidFill>
            </a:endParaRPr>
          </a:p>
          <a:p>
            <a:endParaRPr lang="sl-SI" sz="3500" b="1" dirty="0">
              <a:solidFill>
                <a:schemeClr val="bg1"/>
              </a:solidFill>
            </a:endParaRPr>
          </a:p>
          <a:p>
            <a:r>
              <a:rPr lang="sl-SI" sz="3500" b="1" dirty="0">
                <a:solidFill>
                  <a:srgbClr val="FF6600"/>
                </a:solidFill>
              </a:rPr>
              <a:t>dora@onko-i.si</a:t>
            </a:r>
          </a:p>
          <a:p>
            <a:endParaRPr lang="sl-SI" sz="3500" dirty="0">
              <a:solidFill>
                <a:schemeClr val="bg1"/>
              </a:solidFill>
            </a:endParaRPr>
          </a:p>
          <a:p>
            <a:r>
              <a:rPr lang="sl-SI" sz="3500" b="1" dirty="0">
                <a:solidFill>
                  <a:srgbClr val="FF6600"/>
                </a:solidFill>
              </a:rPr>
              <a:t>https://dora.onko-i.si/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418" y="670137"/>
            <a:ext cx="1798731" cy="1262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90" y="6052341"/>
            <a:ext cx="1102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4000" b="1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HVALA ZA </a:t>
            </a:r>
            <a:r>
              <a:rPr lang="sl-SI" sz="4000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POZORNOST</a:t>
            </a:r>
            <a:endParaRPr lang="sl-SI" sz="4000" dirty="0">
              <a:solidFill>
                <a:srgbClr val="6351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0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ZBOLEVNOST in umrljivosti za rakom dojk </a:t>
            </a:r>
            <a:endParaRPr lang="sl-SI" sz="4000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0104" y="1690688"/>
            <a:ext cx="4306824" cy="440120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sl-SI" altLang="sl-SI" sz="2800" b="1" dirty="0" smtClean="0">
                <a:solidFill>
                  <a:srgbClr val="FF6600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1.319 novih primerov </a:t>
            </a:r>
            <a:r>
              <a:rPr lang="sl-SI" altLang="sl-SI" sz="2000" dirty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raka dojk v 2015 </a:t>
            </a:r>
            <a:r>
              <a:rPr lang="en-GB" altLang="sl-SI" sz="2000" dirty="0" smtClean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(l</a:t>
            </a:r>
            <a:r>
              <a:rPr lang="sl-SI" altLang="sl-SI" sz="2000" dirty="0" err="1" smtClean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etni</a:t>
            </a:r>
            <a:r>
              <a:rPr lang="sl-SI" altLang="sl-SI" sz="2000" dirty="0" smtClean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 </a:t>
            </a:r>
            <a:r>
              <a:rPr lang="sl-SI" altLang="sl-SI" sz="2000" dirty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prirast 1,4 </a:t>
            </a:r>
            <a:r>
              <a:rPr lang="sl-SI" altLang="sl-SI" sz="2000" dirty="0" smtClean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%</a:t>
            </a:r>
            <a:r>
              <a:rPr lang="en-GB" altLang="sl-SI" sz="2000" dirty="0" smtClean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)</a:t>
            </a:r>
            <a:endParaRPr lang="sl-SI" altLang="sl-SI" sz="2000" dirty="0" smtClean="0">
              <a:solidFill>
                <a:srgbClr val="63513F"/>
              </a:solidFill>
              <a:latin typeface="helvetica" panose="020B0604020202020204" pitchFamily="34" charset="0"/>
              <a:ea typeface="ヒラギノ角ゴ Pro W3"/>
              <a:cs typeface="helvetica" panose="020B0604020202020204" pitchFamily="34" charset="0"/>
            </a:endParaRPr>
          </a:p>
          <a:p>
            <a:endParaRPr lang="sl-SI" altLang="sl-SI" sz="1600" dirty="0" smtClean="0">
              <a:solidFill>
                <a:srgbClr val="826B54"/>
              </a:solidFill>
              <a:latin typeface="helvetica" panose="020B0604020202020204" pitchFamily="34" charset="0"/>
              <a:ea typeface="ヒラギノ角ゴ Pro W3"/>
              <a:cs typeface="helvetica" panose="020B0604020202020204" pitchFamily="34" charset="0"/>
            </a:endParaRPr>
          </a:p>
          <a:p>
            <a:endParaRPr lang="sl-SI" altLang="sl-SI" sz="1600" dirty="0" smtClean="0">
              <a:solidFill>
                <a:srgbClr val="826B54"/>
              </a:solidFill>
              <a:latin typeface="helvetica" panose="020B0604020202020204" pitchFamily="34" charset="0"/>
              <a:ea typeface="ヒラギノ角ゴ Pro W3"/>
              <a:cs typeface="helvetica" panose="020B0604020202020204" pitchFamily="34" charset="0"/>
            </a:endParaRPr>
          </a:p>
          <a:p>
            <a:r>
              <a:rPr lang="sl-SI" altLang="sl-SI" sz="2800" b="1" dirty="0">
                <a:solidFill>
                  <a:srgbClr val="FF6600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431 smrti </a:t>
            </a:r>
            <a:r>
              <a:rPr lang="sl-SI" altLang="sl-SI" sz="2000" dirty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zaradi raka dojk v </a:t>
            </a:r>
            <a:r>
              <a:rPr lang="sl-SI" altLang="sl-SI" sz="2000" dirty="0" smtClean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2015</a:t>
            </a:r>
            <a:endParaRPr lang="sl-SI" sz="1600" dirty="0" smtClean="0">
              <a:solidFill>
                <a:srgbClr val="826B5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l-SI" sz="1600" dirty="0" smtClean="0">
              <a:solidFill>
                <a:srgbClr val="826B5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sl-SI" sz="2000" dirty="0" smtClean="0">
              <a:solidFill>
                <a:srgbClr val="63513F"/>
              </a:solidFill>
              <a:latin typeface="helvetica" panose="020B0604020202020204" pitchFamily="34" charset="0"/>
              <a:ea typeface="ヒラギノ角ゴ Pro W3"/>
              <a:cs typeface="helvetica" panose="020B0604020202020204" pitchFamily="34" charset="0"/>
            </a:endParaRPr>
          </a:p>
          <a:p>
            <a:r>
              <a:rPr lang="sl-SI" sz="2000" dirty="0" smtClean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Med </a:t>
            </a:r>
            <a:r>
              <a:rPr lang="sl-SI" sz="2000" dirty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ženskami, ki jim je postavljena diagnoza </a:t>
            </a:r>
            <a:r>
              <a:rPr lang="sl-SI" sz="2000" dirty="0" smtClean="0">
                <a:solidFill>
                  <a:srgbClr val="63513F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raka dojk, je </a:t>
            </a:r>
            <a:r>
              <a:rPr lang="sl-SI" sz="2800" b="1" dirty="0">
                <a:solidFill>
                  <a:srgbClr val="FF6600"/>
                </a:solidFill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80 % starejših od 50 let</a:t>
            </a:r>
          </a:p>
          <a:p>
            <a:endParaRPr lang="sl-SI" altLang="sl-SI" sz="2000" dirty="0">
              <a:solidFill>
                <a:srgbClr val="63513F"/>
              </a:solidFill>
              <a:latin typeface="helvetica" panose="020B0604020202020204" pitchFamily="34" charset="0"/>
              <a:ea typeface="ヒラギノ角ゴ Pro W3"/>
              <a:cs typeface="helvetica" panose="020B0604020202020204" pitchFamily="34" charset="0"/>
            </a:endParaRPr>
          </a:p>
          <a:p>
            <a:endParaRPr lang="sl-SI" altLang="sl-SI" sz="2000" dirty="0">
              <a:solidFill>
                <a:srgbClr val="63513F"/>
              </a:solidFill>
              <a:latin typeface="helvetica" panose="020B0604020202020204" pitchFamily="34" charset="0"/>
              <a:ea typeface="ヒラギノ角ゴ Pro W3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9572" y="5889628"/>
            <a:ext cx="1240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i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Vir: SLORA</a:t>
            </a:r>
            <a:endParaRPr lang="sl-SI" sz="1600" i="1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9" y="2162015"/>
            <a:ext cx="7604332" cy="348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4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 </a:t>
            </a:r>
            <a:r>
              <a:rPr lang="sl-SI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raku dojk</a:t>
            </a:r>
            <a:endParaRPr lang="sl-SI" sz="3200" b="1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69450" y="1880821"/>
            <a:ext cx="5157787" cy="36845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Raste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35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več let</a:t>
            </a:r>
          </a:p>
          <a:p>
            <a:pPr marL="0" indent="0">
              <a:buNone/>
            </a:pPr>
            <a:endParaRPr lang="sl-SI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 začetku </a:t>
            </a:r>
            <a:r>
              <a:rPr lang="sl-SI" sz="35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 povzroča </a:t>
            </a: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simptomov</a:t>
            </a:r>
          </a:p>
          <a:p>
            <a:pPr marL="0" indent="0">
              <a:buNone/>
            </a:pPr>
            <a:endParaRPr lang="sl-SI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Dokler je le v dojki, je 5-letno </a:t>
            </a:r>
            <a:r>
              <a:rPr lang="sl-SI" sz="35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preživetje</a:t>
            </a:r>
            <a:r>
              <a:rPr lang="sl-SI" sz="35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35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96-%</a:t>
            </a:r>
          </a:p>
          <a:p>
            <a:pPr marL="0" indent="0">
              <a:buNone/>
            </a:pPr>
            <a:endParaRPr lang="sl-SI" sz="1600" i="1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sl-SI" sz="1600" i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Fang and Wang, 2010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10910" r="47491" b="66426"/>
          <a:stretch/>
        </p:blipFill>
        <p:spPr>
          <a:xfrm>
            <a:off x="6641375" y="1767579"/>
            <a:ext cx="3880282" cy="33085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 </a:t>
            </a:r>
            <a:r>
              <a:rPr lang="sl-SI" sz="43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RAZŠIRJENOSTJO</a:t>
            </a:r>
            <a:r>
              <a:rPr lang="sl-SI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32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bolezni preživetje </a:t>
            </a:r>
            <a:r>
              <a:rPr lang="sl-SI" sz="43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sl-SI" sz="31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Če se razširi do </a:t>
            </a:r>
            <a:r>
              <a:rPr lang="sl-SI" sz="38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pazdušnih </a:t>
            </a:r>
            <a:r>
              <a:rPr lang="sl-SI" sz="38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bezgavk</a:t>
            </a:r>
            <a:r>
              <a:rPr lang="sl-SI" sz="31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pade 5-letno preživetje na </a:t>
            </a:r>
            <a:r>
              <a:rPr lang="sl-SI" sz="30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81 %</a:t>
            </a:r>
            <a:endParaRPr lang="sl-SI" sz="3000" dirty="0" smtClean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endParaRPr lang="sl-SI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sl-SI" sz="31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 ženskah z razsejano oz. </a:t>
            </a:r>
            <a:r>
              <a:rPr lang="sl-SI" sz="38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napredovalo</a:t>
            </a:r>
            <a:r>
              <a:rPr lang="sl-SI" sz="33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3100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boleznijo je 5-letno preživetje le še</a:t>
            </a:r>
            <a:r>
              <a:rPr lang="sl-SI" dirty="0" smtClean="0">
                <a:solidFill>
                  <a:srgbClr val="826B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sz="37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26-%</a:t>
            </a:r>
            <a:endParaRPr lang="sl-SI" sz="3700" b="1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endParaRPr lang="sl-SI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sl-SI" sz="1800" i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Fang and Wang, 2010</a:t>
            </a:r>
            <a:endParaRPr lang="sl-SI" sz="1800" i="1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8" t="39514" r="47698" b="38915"/>
          <a:stretch/>
        </p:blipFill>
        <p:spPr>
          <a:xfrm>
            <a:off x="6546669" y="1825624"/>
            <a:ext cx="212959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1" t="7602" r="10539" b="35190"/>
          <a:stretch/>
        </p:blipFill>
        <p:spPr>
          <a:xfrm>
            <a:off x="9004300" y="3049202"/>
            <a:ext cx="2110812" cy="3127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3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NARAVNI POTEK </a:t>
            </a:r>
            <a:r>
              <a:rPr lang="sl-SI" sz="32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raka dojk</a:t>
            </a:r>
            <a:endParaRPr lang="sl-SI" sz="3200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943475" y="2781301"/>
            <a:ext cx="0" cy="201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8040688" y="2781301"/>
            <a:ext cx="0" cy="201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74631" y="2049465"/>
            <a:ext cx="3090911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sl-SI" altLang="sl-SI" sz="2000" dirty="0">
                <a:latin typeface="helvetica" panose="020B0604020202020204" pitchFamily="34" charset="0"/>
                <a:cs typeface="helvetica" panose="020B0604020202020204" pitchFamily="34" charset="0"/>
              </a:rPr>
              <a:t>TUMORJA </a:t>
            </a:r>
            <a:r>
              <a:rPr lang="sl-SI" altLang="sl-SI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NI MOGOČE </a:t>
            </a:r>
          </a:p>
          <a:p>
            <a:r>
              <a:rPr lang="sl-SI" altLang="sl-SI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ODKRITI</a:t>
            </a:r>
            <a:r>
              <a:rPr lang="sl-SI" altLang="sl-SI" sz="2000" dirty="0">
                <a:latin typeface="helvetica" panose="020B0604020202020204" pitchFamily="34" charset="0"/>
                <a:cs typeface="helvetica" panose="020B0604020202020204" pitchFamily="34" charset="0"/>
              </a:rPr>
              <a:t> Z </a:t>
            </a:r>
            <a:r>
              <a:rPr lang="sl-SI" altLang="sl-SI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NOBENO </a:t>
            </a:r>
            <a:r>
              <a:rPr lang="sl-SI" altLang="sl-SI" sz="2000" dirty="0">
                <a:latin typeface="helvetica" panose="020B0604020202020204" pitchFamily="34" charset="0"/>
                <a:cs typeface="helvetica" panose="020B0604020202020204" pitchFamily="34" charset="0"/>
              </a:rPr>
              <a:t>OD</a:t>
            </a:r>
          </a:p>
          <a:p>
            <a:r>
              <a:rPr lang="sl-SI" altLang="sl-SI" sz="2000" dirty="0">
                <a:latin typeface="helvetica" panose="020B0604020202020204" pitchFamily="34" charset="0"/>
                <a:cs typeface="helvetica" panose="020B0604020202020204" pitchFamily="34" charset="0"/>
              </a:rPr>
              <a:t>DIAGNOSTIČNIH</a:t>
            </a:r>
          </a:p>
          <a:p>
            <a:r>
              <a:rPr lang="sl-SI" altLang="sl-SI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METOD</a:t>
            </a:r>
            <a:endParaRPr lang="en-US" altLang="sl-SI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05719" y="2049465"/>
            <a:ext cx="2988601" cy="1015663"/>
          </a:xfrm>
          <a:prstGeom prst="rect">
            <a:avLst/>
          </a:prstGeom>
          <a:solidFill>
            <a:srgbClr val="C9BAAB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sl-SI" altLang="sl-SI" sz="2000" dirty="0">
                <a:latin typeface="helvetica" panose="020B0604020202020204" pitchFamily="34" charset="0"/>
                <a:cs typeface="helvetica" panose="020B0604020202020204" pitchFamily="34" charset="0"/>
              </a:rPr>
              <a:t>PREDKLINIČNA,</a:t>
            </a:r>
          </a:p>
          <a:p>
            <a:r>
              <a:rPr lang="sl-SI" altLang="sl-SI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ASIMPTOMATSKA FAZA</a:t>
            </a:r>
            <a:r>
              <a:rPr lang="sl-SI" altLang="sl-SI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149091" y="2049465"/>
            <a:ext cx="2489602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sl-SI" altLang="sl-SI" sz="2000" dirty="0">
                <a:latin typeface="helvetica" panose="020B0604020202020204" pitchFamily="34" charset="0"/>
                <a:cs typeface="helvetica" panose="020B0604020202020204" pitchFamily="34" charset="0"/>
              </a:rPr>
              <a:t>KLINIČNA,</a:t>
            </a:r>
          </a:p>
          <a:p>
            <a:r>
              <a:rPr lang="sl-SI" altLang="sl-SI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SIMPTOMATSKA FAZA</a:t>
            </a:r>
            <a:endParaRPr lang="en-US" altLang="sl-SI" sz="20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65542" y="4853475"/>
            <a:ext cx="37337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TUMOR LAHKO ODKRIJEMO</a:t>
            </a:r>
          </a:p>
          <a:p>
            <a:pPr algn="ctr"/>
            <a:r>
              <a:rPr lang="sl-SI" altLang="sl-SI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Z MAMOGRAFIJO</a:t>
            </a:r>
            <a:endParaRPr lang="en-US" altLang="sl-SI" sz="20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351089" y="4797425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264651" y="4868864"/>
            <a:ext cx="526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600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čas</a:t>
            </a:r>
            <a:endParaRPr lang="en-US" altLang="sl-SI" sz="1600" b="1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2351089" y="3136565"/>
            <a:ext cx="7795234" cy="165927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 rot="-793140">
            <a:off x="2166711" y="4274851"/>
            <a:ext cx="17604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600" b="1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velikost</a:t>
            </a:r>
            <a:r>
              <a:rPr lang="sl-SI" altLang="sl-SI" sz="1600" b="1" dirty="0">
                <a:solidFill>
                  <a:srgbClr val="826B5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l-SI" altLang="sl-SI" sz="1600" b="1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tumorja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959419" y="5554267"/>
            <a:ext cx="3081270" cy="0"/>
          </a:xfrm>
          <a:prstGeom prst="line">
            <a:avLst/>
          </a:prstGeom>
          <a:ln w="57150">
            <a:headEnd type="triangle" w="med" len="med"/>
            <a:tailEnd type="triangl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sl-SI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9844" y="3372904"/>
            <a:ext cx="27210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Trajanje: od 1 do 7 let</a:t>
            </a:r>
            <a:endParaRPr lang="sl-SI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0889" y="591987"/>
            <a:ext cx="5740573" cy="1290018"/>
          </a:xfrm>
        </p:spPr>
        <p:txBody>
          <a:bodyPr>
            <a:normAutofit fontScale="90000"/>
          </a:bodyPr>
          <a:lstStyle/>
          <a:p>
            <a:pPr algn="l"/>
            <a:r>
              <a:rPr lang="sl-SI" sz="43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sl-SI" sz="43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l-SI" sz="43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sl-SI" sz="43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l-SI" sz="43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sl-SI" sz="43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l-SI" sz="43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sl-SI" sz="43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l-SI" sz="43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sl-SI" sz="43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l-SI" sz="43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sl-SI" sz="43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sl-SI" sz="40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Kaj </a:t>
            </a:r>
            <a:r>
              <a:rPr lang="sl-SI" sz="40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 </a:t>
            </a:r>
            <a:r>
              <a:rPr lang="sl-SI" sz="49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PRESEJANJE</a:t>
            </a:r>
            <a:r>
              <a:rPr lang="sl-SI" sz="4300" b="1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sl-SI" sz="4300" b="1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sl-SI" sz="4300" b="1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0743" y="3578290"/>
            <a:ext cx="6609217" cy="1371599"/>
          </a:xfrm>
        </p:spPr>
        <p:txBody>
          <a:bodyPr/>
          <a:lstStyle/>
          <a:p>
            <a:endParaRPr lang="sl-SI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2" descr="https://encrypted-tbn2.gstatic.com/images?q=tbn:ANd9GcR-Q1u3GuS_NjKvSLwsjKObtBtLek3eyWcU5z4azHkj2tAW4CV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9" y="2449009"/>
            <a:ext cx="3397622" cy="295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4960743" y="2521151"/>
          <a:ext cx="6464225" cy="257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282" y="509799"/>
            <a:ext cx="5592180" cy="2509213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Katere </a:t>
            </a:r>
            <a:r>
              <a:rPr lang="sl-SI" sz="48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BOLEZNI SO PRIMERNE </a:t>
            </a:r>
            <a:r>
              <a:rPr lang="sl-SI" sz="36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za </a:t>
            </a:r>
            <a:r>
              <a:rPr lang="sl-SI" sz="3600" dirty="0" err="1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presejanje</a:t>
            </a:r>
            <a:r>
              <a:rPr lang="sl-SI" sz="48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sl-SI" sz="48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sl-SI" sz="4800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0743" y="3578290"/>
            <a:ext cx="6609217" cy="1371599"/>
          </a:xfrm>
        </p:spPr>
        <p:txBody>
          <a:bodyPr/>
          <a:lstStyle/>
          <a:p>
            <a:endParaRPr lang="sl-SI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55" y="2089994"/>
            <a:ext cx="3724711" cy="1473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09" y="373486"/>
            <a:ext cx="2687002" cy="1390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41" y="3944067"/>
            <a:ext cx="2597426" cy="2011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80952"/>
            <a:ext cx="1725492" cy="477048"/>
          </a:xfrm>
          <a:prstGeom prst="rect">
            <a:avLst/>
          </a:prstGeom>
        </p:spPr>
      </p:pic>
      <p:sp>
        <p:nvSpPr>
          <p:cNvPr id="15" name="Flowchart: Extract 14"/>
          <p:cNvSpPr/>
          <p:nvPr/>
        </p:nvSpPr>
        <p:spPr>
          <a:xfrm rot="5400000">
            <a:off x="9693277" y="4466759"/>
            <a:ext cx="338102" cy="287636"/>
          </a:xfrm>
          <a:prstGeom prst="flowChartExtra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6" name="Diagram 15"/>
          <p:cNvGraphicFramePr/>
          <p:nvPr>
            <p:extLst/>
          </p:nvPr>
        </p:nvGraphicFramePr>
        <p:xfrm>
          <a:off x="3622431" y="1356863"/>
          <a:ext cx="8640247" cy="526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08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746" y="158670"/>
            <a:ext cx="10515600" cy="1325563"/>
          </a:xfrm>
        </p:spPr>
        <p:txBody>
          <a:bodyPr/>
          <a:lstStyle/>
          <a:p>
            <a:r>
              <a:rPr lang="sl-SI" sz="32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Zakaj</a:t>
            </a:r>
            <a:r>
              <a:rPr lang="sl-SI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PRESEJANJE </a:t>
            </a:r>
            <a:r>
              <a:rPr lang="sl-SI" sz="320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za raka dojk</a:t>
            </a:r>
            <a:endParaRPr lang="sl-SI" sz="3200" dirty="0">
              <a:solidFill>
                <a:srgbClr val="FF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62" y="1663239"/>
            <a:ext cx="10515600" cy="4351338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Rak dojk</a:t>
            </a:r>
            <a:r>
              <a:rPr lang="sl-SI" sz="32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ena </a:t>
            </a:r>
            <a:r>
              <a:rPr 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petina vseh rakov pri ženskah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 50. in 69. letom je najpogostejši rak pri ženskah</a:t>
            </a:r>
          </a:p>
          <a:p>
            <a:pPr>
              <a:buFontTx/>
              <a:buChar char="-"/>
            </a:pPr>
            <a:endParaRPr lang="sl-SI" dirty="0" smtClean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sl-SI" sz="3200" b="1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Slikanje dojk z </a:t>
            </a:r>
            <a:r>
              <a:rPr lang="sl-SI" sz="3200" b="1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mamografijo: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 hitra, </a:t>
            </a:r>
            <a:r>
              <a:rPr lang="sl-SI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dokazano najbolj zanesljiva in natančna metoda za ugotavljanje začetnih rakavih sprememb v </a:t>
            </a:r>
            <a:r>
              <a:rPr lang="sl-SI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dojkah</a:t>
            </a:r>
          </a:p>
          <a:p>
            <a:pPr marL="0" indent="0">
              <a:buNone/>
            </a:pPr>
            <a:endParaRPr lang="sl-SI" dirty="0" smtClean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sl-SI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</a:t>
            </a:r>
            <a:endParaRPr lang="sl-SI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462" y="6228182"/>
            <a:ext cx="1200538" cy="621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2589"/>
            <a:ext cx="1725492" cy="477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863" y="5037992"/>
            <a:ext cx="10515599" cy="11901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Zmanjšanje </a:t>
            </a:r>
            <a:r>
              <a:rPr lang="sl-SI" sz="3200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UMRLJIVOSTI pri ženskah med </a:t>
            </a:r>
          </a:p>
          <a:p>
            <a:pPr algn="ctr"/>
            <a:r>
              <a:rPr lang="sl-SI" sz="3200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50. in 69. letom do </a:t>
            </a:r>
            <a:r>
              <a:rPr lang="sl-SI" sz="3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 </a:t>
            </a:r>
            <a:r>
              <a:rPr lang="sl-SI" sz="3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r>
              <a:rPr lang="en-GB" sz="3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200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GB" sz="3200" b="1" dirty="0" err="1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</a:t>
            </a:r>
            <a:r>
              <a:rPr lang="en-GB" sz="3200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vsaj</a:t>
            </a:r>
            <a:r>
              <a:rPr lang="en-GB" sz="3200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70 % </a:t>
            </a:r>
            <a:r>
              <a:rPr lang="en-GB" sz="3200" b="1" dirty="0" err="1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udeležbi</a:t>
            </a:r>
            <a:r>
              <a:rPr lang="en-GB" sz="3200" b="1" dirty="0" smtClean="0">
                <a:solidFill>
                  <a:srgbClr val="63513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sl-SI" sz="3200" b="1" dirty="0">
              <a:solidFill>
                <a:srgbClr val="63513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7220</TotalTime>
  <Words>843</Words>
  <Application>Microsoft Office PowerPoint</Application>
  <PresentationFormat>Widescreen</PresentationFormat>
  <Paragraphs>262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Cambria</vt:lpstr>
      <vt:lpstr>Comic Sans MS</vt:lpstr>
      <vt:lpstr>helvetica</vt:lpstr>
      <vt:lpstr>Tahoma</vt:lpstr>
      <vt:lpstr>ヒラギノ角ゴ Pro W3</vt:lpstr>
      <vt:lpstr>Office Theme</vt:lpstr>
      <vt:lpstr>Worksheet</vt:lpstr>
      <vt:lpstr>Državni program za zgodnje odkrivanje raka dojk DORA – 10 let delovanja</vt:lpstr>
      <vt:lpstr>Rak dojke je NAJPOGOSTEJŠI RAK  pri ženskah </vt:lpstr>
      <vt:lpstr>ZBOLEVNOST in umrljivosti za rakom dojk </vt:lpstr>
      <vt:lpstr>O raku dojk</vt:lpstr>
      <vt:lpstr>Z RAZŠIRJENOSTJO bolezni preživetje PADA</vt:lpstr>
      <vt:lpstr>NARAVNI POTEK raka dojk</vt:lpstr>
      <vt:lpstr>      Kaj je PRESEJANJE </vt:lpstr>
      <vt:lpstr>Katere BOLEZNI SO PRIMERNE za presejanje </vt:lpstr>
      <vt:lpstr>Zakaj PRESEJANJE za raka dojk</vt:lpstr>
      <vt:lpstr> DORA organiziran Državni presejalni program za raka dojk (2008→)</vt:lpstr>
      <vt:lpstr>PowerPoint Presentation</vt:lpstr>
      <vt:lpstr>PowerPoint Presentation</vt:lpstr>
      <vt:lpstr>PowerPoint Presentation</vt:lpstr>
      <vt:lpstr>O pomanjkljivostih in prednostih presejanja</vt:lpstr>
      <vt:lpstr>POMANJKLJIVOSTI presejanja za raka dojk</vt:lpstr>
      <vt:lpstr>Ionizirajoče sevanje </vt:lpstr>
      <vt:lpstr>Napačno pozitivni rezultati</vt:lpstr>
      <vt:lpstr>Intervalni rak</vt:lpstr>
      <vt:lpstr>PowerPoint Presentation</vt:lpstr>
      <vt:lpstr>Prediagnosticiranost </vt:lpstr>
      <vt:lpstr>PREDNOSTI</vt:lpstr>
      <vt:lpstr>Širitev DORE po Sloveniji</vt:lpstr>
      <vt:lpstr>Mreža centrov DORA 2019</vt:lpstr>
      <vt:lpstr>Občine, OE ZZZS in presejalni centri DORA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PRESEJANJE ZA RAKA DOJK</dc:title>
  <dc:creator>Hertl Kristijana</dc:creator>
  <cp:lastModifiedBy>Tomšič Sonja</cp:lastModifiedBy>
  <cp:revision>402</cp:revision>
  <cp:lastPrinted>2019-03-04T08:54:33Z</cp:lastPrinted>
  <dcterms:created xsi:type="dcterms:W3CDTF">2018-10-24T12:18:34Z</dcterms:created>
  <dcterms:modified xsi:type="dcterms:W3CDTF">2019-09-12T19:37:42Z</dcterms:modified>
</cp:coreProperties>
</file>